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266" r:id="rId3"/>
    <p:sldId id="264" r:id="rId4"/>
    <p:sldId id="267" r:id="rId5"/>
    <p:sldId id="268" r:id="rId6"/>
    <p:sldId id="269" r:id="rId7"/>
    <p:sldId id="316" r:id="rId8"/>
    <p:sldId id="270" r:id="rId9"/>
    <p:sldId id="324" r:id="rId10"/>
    <p:sldId id="271" r:id="rId11"/>
    <p:sldId id="272" r:id="rId12"/>
    <p:sldId id="325" r:id="rId13"/>
    <p:sldId id="273" r:id="rId14"/>
    <p:sldId id="274" r:id="rId15"/>
    <p:sldId id="275" r:id="rId16"/>
    <p:sldId id="276" r:id="rId17"/>
    <p:sldId id="277" r:id="rId18"/>
    <p:sldId id="278" r:id="rId19"/>
    <p:sldId id="279" r:id="rId20"/>
    <p:sldId id="280" r:id="rId21"/>
    <p:sldId id="281" r:id="rId22"/>
    <p:sldId id="327" r:id="rId23"/>
    <p:sldId id="328" r:id="rId24"/>
    <p:sldId id="309" r:id="rId25"/>
    <p:sldId id="311" r:id="rId26"/>
    <p:sldId id="282" r:id="rId27"/>
    <p:sldId id="32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3" r:id="rId48"/>
    <p:sldId id="312" r:id="rId49"/>
    <p:sldId id="304" r:id="rId50"/>
    <p:sldId id="305" r:id="rId51"/>
    <p:sldId id="306" r:id="rId52"/>
    <p:sldId id="307" r:id="rId53"/>
    <p:sldId id="308" r:id="rId54"/>
    <p:sldId id="322" r:id="rId55"/>
    <p:sldId id="313" r:id="rId56"/>
    <p:sldId id="314" r:id="rId57"/>
    <p:sldId id="315" r:id="rId58"/>
    <p:sldId id="258"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p15:clr>
            <a:srgbClr val="A4A3A4"/>
          </p15:clr>
        </p15:guide>
        <p15:guide id="2" orient="horz" pos="3884" userDrawn="1">
          <p15:clr>
            <a:srgbClr val="A4A3A4"/>
          </p15:clr>
        </p15:guide>
        <p15:guide id="4" orient="horz" pos="482">
          <p15:clr>
            <a:srgbClr val="A4A3A4"/>
          </p15:clr>
        </p15:guide>
        <p15:guide id="5" orient="horz" pos="4020">
          <p15:clr>
            <a:srgbClr val="A4A3A4"/>
          </p15:clr>
        </p15:guide>
        <p15:guide id="6" orient="horz" pos="618">
          <p15:clr>
            <a:srgbClr val="A4A3A4"/>
          </p15:clr>
        </p15:guide>
        <p15:guide id="7" pos="2880">
          <p15:clr>
            <a:srgbClr val="A4A3A4"/>
          </p15:clr>
        </p15:guide>
        <p15:guide id="8" pos="5465">
          <p15:clr>
            <a:srgbClr val="A4A3A4"/>
          </p15:clr>
        </p15:guide>
        <p15:guide id="9" pos="2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200"/>
    <a:srgbClr val="C06000"/>
    <a:srgbClr val="039ABD"/>
    <a:srgbClr val="1D8DA3"/>
    <a:srgbClr val="099AB7"/>
    <a:srgbClr val="33CCFF"/>
    <a:srgbClr val="CCFFFF"/>
    <a:srgbClr val="F3B10D"/>
    <a:srgbClr val="CCFF66"/>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646" autoAdjust="0"/>
  </p:normalViewPr>
  <p:slideViewPr>
    <p:cSldViewPr>
      <p:cViewPr varScale="1">
        <p:scale>
          <a:sx n="71" d="100"/>
          <a:sy n="71" d="100"/>
        </p:scale>
        <p:origin x="72" y="222"/>
      </p:cViewPr>
      <p:guideLst>
        <p:guide orient="horz" pos="2115"/>
        <p:guide orient="horz" pos="3884"/>
        <p:guide orient="horz" pos="482"/>
        <p:guide orient="horz" pos="4020"/>
        <p:guide orient="horz" pos="618"/>
        <p:guide pos="2880"/>
        <p:guide pos="5465"/>
        <p:guide pos="295"/>
      </p:guideLst>
    </p:cSldViewPr>
  </p:slideViewPr>
  <p:notesTextViewPr>
    <p:cViewPr>
      <p:scale>
        <a:sx n="1" d="1"/>
        <a:sy n="1" d="1"/>
      </p:scale>
      <p:origin x="0" y="0"/>
    </p:cViewPr>
  </p:notesTextViewPr>
  <p:notesViewPr>
    <p:cSldViewPr>
      <p:cViewPr varScale="1">
        <p:scale>
          <a:sx n="64" d="100"/>
          <a:sy n="64" d="100"/>
        </p:scale>
        <p:origin x="-334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4B17C-A8D6-4EC1-9F74-DEF1B852E50E}"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zh-CN" altLang="en-US"/>
        </a:p>
      </dgm:t>
    </dgm:pt>
    <dgm:pt modelId="{5D72DEBB-C4EE-4A4C-998A-DBACC02F0CFB}">
      <dgm:prSet phldrT="[文本]"/>
      <dgm:spPr/>
      <dgm:t>
        <a:bodyPr/>
        <a:lstStyle/>
        <a:p>
          <a:r>
            <a:rPr lang="en-US" altLang="zh-CN" dirty="0" smtClean="0"/>
            <a:t>6.3 </a:t>
          </a:r>
          <a:r>
            <a:rPr lang="zh-CN" altLang="en-US" dirty="0" smtClean="0"/>
            <a:t>数据类型包装器</a:t>
          </a:r>
          <a:endParaRPr lang="zh-CN" altLang="en-US" dirty="0"/>
        </a:p>
      </dgm:t>
    </dgm:pt>
    <dgm:pt modelId="{17E68D72-00DC-4896-AF97-6202D147E269}" type="parTrans" cxnId="{1A220DA0-ED41-4929-AA2B-745CE0C8832B}">
      <dgm:prSet/>
      <dgm:spPr/>
      <dgm:t>
        <a:bodyPr/>
        <a:lstStyle/>
        <a:p>
          <a:endParaRPr lang="zh-CN" altLang="en-US"/>
        </a:p>
      </dgm:t>
    </dgm:pt>
    <dgm:pt modelId="{2E39222F-7B7B-4ED2-827E-1328DFCF5572}" type="sibTrans" cxnId="{1A220DA0-ED41-4929-AA2B-745CE0C8832B}">
      <dgm:prSet/>
      <dgm:spPr/>
      <dgm:t>
        <a:bodyPr/>
        <a:lstStyle/>
        <a:p>
          <a:endParaRPr lang="zh-CN" altLang="en-US"/>
        </a:p>
      </dgm:t>
    </dgm:pt>
    <dgm:pt modelId="{240C59D7-2CE4-462A-9515-C237DA44CA8D}">
      <dgm:prSet phldrT="[文本]"/>
      <dgm:spPr/>
      <dgm:t>
        <a:bodyPr/>
        <a:lstStyle/>
        <a:p>
          <a:r>
            <a:rPr lang="en-US" altLang="zh-CN" dirty="0" smtClean="0"/>
            <a:t>6.4 System</a:t>
          </a:r>
          <a:r>
            <a:rPr lang="zh-CN" altLang="en-US" dirty="0" smtClean="0"/>
            <a:t>和</a:t>
          </a:r>
          <a:r>
            <a:rPr lang="en-US" altLang="zh-CN" dirty="0" smtClean="0"/>
            <a:t>Runtime</a:t>
          </a:r>
          <a:endParaRPr lang="zh-CN" altLang="en-US" dirty="0"/>
        </a:p>
      </dgm:t>
    </dgm:pt>
    <dgm:pt modelId="{CD49C4B8-92C8-418B-931E-B71E1BE6881B}" type="parTrans" cxnId="{910A7DF5-E214-4793-B0E5-4BDA9128D21F}">
      <dgm:prSet/>
      <dgm:spPr/>
      <dgm:t>
        <a:bodyPr/>
        <a:lstStyle/>
        <a:p>
          <a:endParaRPr lang="zh-CN" altLang="en-US"/>
        </a:p>
      </dgm:t>
    </dgm:pt>
    <dgm:pt modelId="{947B3124-FA3E-44E6-A51D-10587B3FB02E}" type="sibTrans" cxnId="{910A7DF5-E214-4793-B0E5-4BDA9128D21F}">
      <dgm:prSet/>
      <dgm:spPr/>
      <dgm:t>
        <a:bodyPr/>
        <a:lstStyle/>
        <a:p>
          <a:endParaRPr lang="zh-CN" altLang="en-US"/>
        </a:p>
      </dgm:t>
    </dgm:pt>
    <dgm:pt modelId="{B05E394A-9B94-4D12-AA2A-4A782672DD2C}">
      <dgm:prSet phldrT="[文本]"/>
      <dgm:spPr/>
      <dgm:t>
        <a:bodyPr/>
        <a:lstStyle/>
        <a:p>
          <a:r>
            <a:rPr lang="en-US" altLang="zh-CN" dirty="0" smtClean="0"/>
            <a:t>6.5 Math</a:t>
          </a:r>
          <a:r>
            <a:rPr lang="zh-CN" altLang="en-US" dirty="0" smtClean="0"/>
            <a:t>和</a:t>
          </a:r>
          <a:r>
            <a:rPr lang="en-US" altLang="zh-CN" dirty="0" smtClean="0"/>
            <a:t>Random</a:t>
          </a:r>
          <a:endParaRPr lang="zh-CN" altLang="en-US" dirty="0"/>
        </a:p>
      </dgm:t>
    </dgm:pt>
    <dgm:pt modelId="{A56B56F5-D1A3-4E94-9B1D-AFE1904D8299}" type="parTrans" cxnId="{DAD30B86-5D82-4561-9BF4-8FBCCDDA715C}">
      <dgm:prSet/>
      <dgm:spPr/>
      <dgm:t>
        <a:bodyPr/>
        <a:lstStyle/>
        <a:p>
          <a:endParaRPr lang="zh-CN" altLang="en-US"/>
        </a:p>
      </dgm:t>
    </dgm:pt>
    <dgm:pt modelId="{7A5B6132-DA9E-4D4C-92AC-FEA7555A6732}" type="sibTrans" cxnId="{DAD30B86-5D82-4561-9BF4-8FBCCDDA715C}">
      <dgm:prSet/>
      <dgm:spPr/>
      <dgm:t>
        <a:bodyPr/>
        <a:lstStyle/>
        <a:p>
          <a:endParaRPr lang="zh-CN" altLang="en-US"/>
        </a:p>
      </dgm:t>
    </dgm:pt>
    <dgm:pt modelId="{0D916324-155A-416C-938E-0577D8483687}">
      <dgm:prSet/>
      <dgm:spPr/>
      <dgm:t>
        <a:bodyPr/>
        <a:lstStyle/>
        <a:p>
          <a:r>
            <a:rPr lang="en-US" altLang="zh-CN" dirty="0" smtClean="0"/>
            <a:t>6.2 </a:t>
          </a:r>
          <a:r>
            <a:rPr lang="zh-CN" altLang="en-US" dirty="0" smtClean="0"/>
            <a:t>字符串类</a:t>
          </a:r>
          <a:endParaRPr lang="zh-CN" altLang="en-US" dirty="0"/>
        </a:p>
      </dgm:t>
    </dgm:pt>
    <dgm:pt modelId="{C9FB2DCC-F223-49D7-8639-D9EFA8EA51C2}" type="parTrans" cxnId="{29E6D606-CF0E-4764-A051-23DAE912F13D}">
      <dgm:prSet/>
      <dgm:spPr/>
      <dgm:t>
        <a:bodyPr/>
        <a:lstStyle/>
        <a:p>
          <a:endParaRPr lang="zh-CN" altLang="en-US"/>
        </a:p>
      </dgm:t>
    </dgm:pt>
    <dgm:pt modelId="{0FD71FF6-9D7B-4209-A140-595DF160B1D3}" type="sibTrans" cxnId="{29E6D606-CF0E-4764-A051-23DAE912F13D}">
      <dgm:prSet/>
      <dgm:spPr/>
      <dgm:t>
        <a:bodyPr/>
        <a:lstStyle/>
        <a:p>
          <a:endParaRPr lang="zh-CN" altLang="en-US"/>
        </a:p>
      </dgm:t>
    </dgm:pt>
    <dgm:pt modelId="{5619568F-DC8F-4765-A670-58F774DEF33C}">
      <dgm:prSet phldrT="[文本]"/>
      <dgm:spPr/>
      <dgm:t>
        <a:bodyPr/>
        <a:lstStyle/>
        <a:p>
          <a:r>
            <a:rPr lang="en-US" altLang="zh-CN" dirty="0" smtClean="0"/>
            <a:t>6.6 </a:t>
          </a:r>
          <a:r>
            <a:rPr lang="zh-CN" altLang="en-US" dirty="0" smtClean="0"/>
            <a:t>日期时间实用工具</a:t>
          </a:r>
          <a:endParaRPr lang="zh-CN" altLang="en-US" dirty="0"/>
        </a:p>
      </dgm:t>
    </dgm:pt>
    <dgm:pt modelId="{C8E57652-B2DA-4915-A203-D6CDA3EBC77D}" type="parTrans" cxnId="{B004FCC3-EB18-4353-B1D3-A6D3C48ECE4F}">
      <dgm:prSet/>
      <dgm:spPr/>
      <dgm:t>
        <a:bodyPr/>
        <a:lstStyle/>
        <a:p>
          <a:endParaRPr lang="zh-CN" altLang="en-US"/>
        </a:p>
      </dgm:t>
    </dgm:pt>
    <dgm:pt modelId="{F619CBFB-2967-464B-B8A6-610EF2472332}" type="sibTrans" cxnId="{B004FCC3-EB18-4353-B1D3-A6D3C48ECE4F}">
      <dgm:prSet/>
      <dgm:spPr/>
      <dgm:t>
        <a:bodyPr/>
        <a:lstStyle/>
        <a:p>
          <a:endParaRPr lang="zh-CN" altLang="en-US"/>
        </a:p>
      </dgm:t>
    </dgm:pt>
    <dgm:pt modelId="{BA18AFF4-A408-4F86-B148-53F7F72250CE}">
      <dgm:prSet phldrT="[文本]"/>
      <dgm:spPr/>
      <dgm:t>
        <a:bodyPr/>
        <a:lstStyle/>
        <a:p>
          <a:r>
            <a:rPr lang="en-US" altLang="zh-CN" dirty="0" smtClean="0"/>
            <a:t>6.7 </a:t>
          </a:r>
          <a:r>
            <a:rPr lang="zh-CN" altLang="en-US" dirty="0" smtClean="0"/>
            <a:t>集合类</a:t>
          </a:r>
          <a:endParaRPr lang="zh-CN" altLang="en-US" dirty="0"/>
        </a:p>
      </dgm:t>
    </dgm:pt>
    <dgm:pt modelId="{AED7A7D6-D2A7-4C35-B16C-B8DE4884F9BC}" type="parTrans" cxnId="{28CCF28C-0396-4A14-8FD1-852856703B8D}">
      <dgm:prSet/>
      <dgm:spPr/>
      <dgm:t>
        <a:bodyPr/>
        <a:lstStyle/>
        <a:p>
          <a:endParaRPr lang="zh-CN" altLang="en-US"/>
        </a:p>
      </dgm:t>
    </dgm:pt>
    <dgm:pt modelId="{2E0F40EB-6F88-4A09-B755-9570C1614CC8}" type="sibTrans" cxnId="{28CCF28C-0396-4A14-8FD1-852856703B8D}">
      <dgm:prSet/>
      <dgm:spPr/>
      <dgm:t>
        <a:bodyPr/>
        <a:lstStyle/>
        <a:p>
          <a:endParaRPr lang="zh-CN" altLang="en-US"/>
        </a:p>
      </dgm:t>
    </dgm:pt>
    <dgm:pt modelId="{D0E9864D-2C83-4296-B0A4-EFE99F0A732F}">
      <dgm:prSet/>
      <dgm:spPr/>
      <dgm:t>
        <a:bodyPr/>
        <a:lstStyle/>
        <a:p>
          <a:r>
            <a:rPr lang="en-US" altLang="zh-CN" dirty="0" smtClean="0"/>
            <a:t>6.1 </a:t>
          </a:r>
          <a:r>
            <a:rPr lang="zh-CN" altLang="en-US" dirty="0" smtClean="0"/>
            <a:t>简介</a:t>
          </a:r>
          <a:endParaRPr lang="zh-CN" altLang="en-US" dirty="0"/>
        </a:p>
      </dgm:t>
    </dgm:pt>
    <dgm:pt modelId="{60B5C412-E02E-4262-A1D3-189F026785E0}" type="parTrans" cxnId="{46536177-C8AB-4C3E-AE50-8F6DF4009771}">
      <dgm:prSet/>
      <dgm:spPr/>
      <dgm:t>
        <a:bodyPr/>
        <a:lstStyle/>
        <a:p>
          <a:endParaRPr lang="zh-CN" altLang="en-US"/>
        </a:p>
      </dgm:t>
    </dgm:pt>
    <dgm:pt modelId="{0340B5AE-EF6B-40D2-93BF-5DCF816E966D}" type="sibTrans" cxnId="{46536177-C8AB-4C3E-AE50-8F6DF4009771}">
      <dgm:prSet/>
      <dgm:spPr/>
      <dgm:t>
        <a:bodyPr/>
        <a:lstStyle/>
        <a:p>
          <a:endParaRPr lang="zh-CN" altLang="en-US"/>
        </a:p>
      </dgm:t>
    </dgm:pt>
    <dgm:pt modelId="{290ADAC8-17E0-4F11-BE79-899CD4DD5E12}" type="pres">
      <dgm:prSet presAssocID="{0274B17C-A8D6-4EC1-9F74-DEF1B852E50E}" presName="linear" presStyleCnt="0">
        <dgm:presLayoutVars>
          <dgm:dir/>
          <dgm:animLvl val="lvl"/>
          <dgm:resizeHandles val="exact"/>
        </dgm:presLayoutVars>
      </dgm:prSet>
      <dgm:spPr/>
      <dgm:t>
        <a:bodyPr/>
        <a:lstStyle/>
        <a:p>
          <a:endParaRPr lang="zh-CN" altLang="en-US"/>
        </a:p>
      </dgm:t>
    </dgm:pt>
    <dgm:pt modelId="{E314C30A-3F6F-4907-80F5-CF43A6527676}" type="pres">
      <dgm:prSet presAssocID="{D0E9864D-2C83-4296-B0A4-EFE99F0A732F}" presName="parentLin" presStyleCnt="0"/>
      <dgm:spPr/>
    </dgm:pt>
    <dgm:pt modelId="{6308F25B-2FDA-4650-ABA1-E89727C6F618}" type="pres">
      <dgm:prSet presAssocID="{D0E9864D-2C83-4296-B0A4-EFE99F0A732F}" presName="parentLeftMargin" presStyleLbl="node1" presStyleIdx="0" presStyleCnt="7"/>
      <dgm:spPr/>
      <dgm:t>
        <a:bodyPr/>
        <a:lstStyle/>
        <a:p>
          <a:endParaRPr lang="zh-CN" altLang="en-US"/>
        </a:p>
      </dgm:t>
    </dgm:pt>
    <dgm:pt modelId="{89220A7E-24D4-4397-B9A2-BFCC032A6634}" type="pres">
      <dgm:prSet presAssocID="{D0E9864D-2C83-4296-B0A4-EFE99F0A732F}" presName="parentText" presStyleLbl="node1" presStyleIdx="0" presStyleCnt="7">
        <dgm:presLayoutVars>
          <dgm:chMax val="0"/>
          <dgm:bulletEnabled val="1"/>
        </dgm:presLayoutVars>
      </dgm:prSet>
      <dgm:spPr/>
      <dgm:t>
        <a:bodyPr/>
        <a:lstStyle/>
        <a:p>
          <a:endParaRPr lang="zh-CN" altLang="en-US"/>
        </a:p>
      </dgm:t>
    </dgm:pt>
    <dgm:pt modelId="{679DB945-A559-4AB3-8621-91235B4A075F}" type="pres">
      <dgm:prSet presAssocID="{D0E9864D-2C83-4296-B0A4-EFE99F0A732F}" presName="negativeSpace" presStyleCnt="0"/>
      <dgm:spPr/>
    </dgm:pt>
    <dgm:pt modelId="{26001BAC-A4C1-4515-86EC-8455DC993816}" type="pres">
      <dgm:prSet presAssocID="{D0E9864D-2C83-4296-B0A4-EFE99F0A732F}" presName="childText" presStyleLbl="conFgAcc1" presStyleIdx="0" presStyleCnt="7">
        <dgm:presLayoutVars>
          <dgm:bulletEnabled val="1"/>
        </dgm:presLayoutVars>
      </dgm:prSet>
      <dgm:spPr/>
    </dgm:pt>
    <dgm:pt modelId="{8C0980A1-9854-46E3-ADA3-5BC66824122A}" type="pres">
      <dgm:prSet presAssocID="{0340B5AE-EF6B-40D2-93BF-5DCF816E966D}" presName="spaceBetweenRectangles" presStyleCnt="0"/>
      <dgm:spPr/>
    </dgm:pt>
    <dgm:pt modelId="{7D037558-1041-410C-BB00-56A53B46B633}" type="pres">
      <dgm:prSet presAssocID="{0D916324-155A-416C-938E-0577D8483687}" presName="parentLin" presStyleCnt="0"/>
      <dgm:spPr/>
    </dgm:pt>
    <dgm:pt modelId="{DAAF6963-E65C-47D1-9946-15C9FF58088A}" type="pres">
      <dgm:prSet presAssocID="{0D916324-155A-416C-938E-0577D8483687}" presName="parentLeftMargin" presStyleLbl="node1" presStyleIdx="0" presStyleCnt="7"/>
      <dgm:spPr/>
      <dgm:t>
        <a:bodyPr/>
        <a:lstStyle/>
        <a:p>
          <a:endParaRPr lang="zh-CN" altLang="en-US"/>
        </a:p>
      </dgm:t>
    </dgm:pt>
    <dgm:pt modelId="{AC4AC34F-010F-4B17-BD33-4CFEA89B14D2}" type="pres">
      <dgm:prSet presAssocID="{0D916324-155A-416C-938E-0577D8483687}" presName="parentText" presStyleLbl="node1" presStyleIdx="1" presStyleCnt="7">
        <dgm:presLayoutVars>
          <dgm:chMax val="0"/>
          <dgm:bulletEnabled val="1"/>
        </dgm:presLayoutVars>
      </dgm:prSet>
      <dgm:spPr/>
      <dgm:t>
        <a:bodyPr/>
        <a:lstStyle/>
        <a:p>
          <a:endParaRPr lang="zh-CN" altLang="en-US"/>
        </a:p>
      </dgm:t>
    </dgm:pt>
    <dgm:pt modelId="{42051C9F-E171-4D08-ABA7-B3DCED05B5BB}" type="pres">
      <dgm:prSet presAssocID="{0D916324-155A-416C-938E-0577D8483687}" presName="negativeSpace" presStyleCnt="0"/>
      <dgm:spPr/>
    </dgm:pt>
    <dgm:pt modelId="{5514F667-B578-4B34-8BA2-7019B8340873}" type="pres">
      <dgm:prSet presAssocID="{0D916324-155A-416C-938E-0577D8483687}" presName="childText" presStyleLbl="conFgAcc1" presStyleIdx="1" presStyleCnt="7">
        <dgm:presLayoutVars>
          <dgm:bulletEnabled val="1"/>
        </dgm:presLayoutVars>
      </dgm:prSet>
      <dgm:spPr/>
    </dgm:pt>
    <dgm:pt modelId="{BF6E4AC2-A8AB-46D0-B337-7C6D62678552}" type="pres">
      <dgm:prSet presAssocID="{0FD71FF6-9D7B-4209-A140-595DF160B1D3}" presName="spaceBetweenRectangles" presStyleCnt="0"/>
      <dgm:spPr/>
    </dgm:pt>
    <dgm:pt modelId="{45EF6FC4-75DC-49E3-BD05-7B7E6300CE25}" type="pres">
      <dgm:prSet presAssocID="{5D72DEBB-C4EE-4A4C-998A-DBACC02F0CFB}" presName="parentLin" presStyleCnt="0"/>
      <dgm:spPr/>
      <dgm:t>
        <a:bodyPr/>
        <a:lstStyle/>
        <a:p>
          <a:endParaRPr lang="zh-CN" altLang="en-US"/>
        </a:p>
      </dgm:t>
    </dgm:pt>
    <dgm:pt modelId="{20A6C866-FD85-4400-83D4-E3B919A34B51}" type="pres">
      <dgm:prSet presAssocID="{5D72DEBB-C4EE-4A4C-998A-DBACC02F0CFB}" presName="parentLeftMargin" presStyleLbl="node1" presStyleIdx="1" presStyleCnt="7"/>
      <dgm:spPr/>
      <dgm:t>
        <a:bodyPr/>
        <a:lstStyle/>
        <a:p>
          <a:endParaRPr lang="zh-CN" altLang="en-US"/>
        </a:p>
      </dgm:t>
    </dgm:pt>
    <dgm:pt modelId="{833C47F7-914D-4919-99FE-C55F44DD4350}" type="pres">
      <dgm:prSet presAssocID="{5D72DEBB-C4EE-4A4C-998A-DBACC02F0CFB}" presName="parentText" presStyleLbl="node1" presStyleIdx="2" presStyleCnt="7">
        <dgm:presLayoutVars>
          <dgm:chMax val="0"/>
          <dgm:bulletEnabled val="1"/>
        </dgm:presLayoutVars>
      </dgm:prSet>
      <dgm:spPr/>
      <dgm:t>
        <a:bodyPr/>
        <a:lstStyle/>
        <a:p>
          <a:endParaRPr lang="zh-CN" altLang="en-US"/>
        </a:p>
      </dgm:t>
    </dgm:pt>
    <dgm:pt modelId="{1CA09CCC-EF99-4340-B4E1-5E5C5D8074D6}" type="pres">
      <dgm:prSet presAssocID="{5D72DEBB-C4EE-4A4C-998A-DBACC02F0CFB}" presName="negativeSpace" presStyleCnt="0"/>
      <dgm:spPr/>
      <dgm:t>
        <a:bodyPr/>
        <a:lstStyle/>
        <a:p>
          <a:endParaRPr lang="zh-CN" altLang="en-US"/>
        </a:p>
      </dgm:t>
    </dgm:pt>
    <dgm:pt modelId="{5EFADA3F-DBD8-47B3-87A4-F7C4DF43CC18}" type="pres">
      <dgm:prSet presAssocID="{5D72DEBB-C4EE-4A4C-998A-DBACC02F0CFB}" presName="childText" presStyleLbl="conFgAcc1" presStyleIdx="2" presStyleCnt="7">
        <dgm:presLayoutVars>
          <dgm:bulletEnabled val="1"/>
        </dgm:presLayoutVars>
      </dgm:prSet>
      <dgm:spPr/>
      <dgm:t>
        <a:bodyPr/>
        <a:lstStyle/>
        <a:p>
          <a:endParaRPr lang="zh-CN" altLang="en-US"/>
        </a:p>
      </dgm:t>
    </dgm:pt>
    <dgm:pt modelId="{D5BCB613-75FD-4DEE-8DA5-6CE19F632FB4}" type="pres">
      <dgm:prSet presAssocID="{2E39222F-7B7B-4ED2-827E-1328DFCF5572}" presName="spaceBetweenRectangles" presStyleCnt="0"/>
      <dgm:spPr/>
      <dgm:t>
        <a:bodyPr/>
        <a:lstStyle/>
        <a:p>
          <a:endParaRPr lang="zh-CN" altLang="en-US"/>
        </a:p>
      </dgm:t>
    </dgm:pt>
    <dgm:pt modelId="{AD00622C-704A-40DB-AA9A-CF6B66B9CB56}" type="pres">
      <dgm:prSet presAssocID="{240C59D7-2CE4-462A-9515-C237DA44CA8D}" presName="parentLin" presStyleCnt="0"/>
      <dgm:spPr/>
      <dgm:t>
        <a:bodyPr/>
        <a:lstStyle/>
        <a:p>
          <a:endParaRPr lang="zh-CN" altLang="en-US"/>
        </a:p>
      </dgm:t>
    </dgm:pt>
    <dgm:pt modelId="{1C3B8E56-CDD6-48F6-8138-C0343817464C}" type="pres">
      <dgm:prSet presAssocID="{240C59D7-2CE4-462A-9515-C237DA44CA8D}" presName="parentLeftMargin" presStyleLbl="node1" presStyleIdx="2" presStyleCnt="7"/>
      <dgm:spPr/>
      <dgm:t>
        <a:bodyPr/>
        <a:lstStyle/>
        <a:p>
          <a:endParaRPr lang="zh-CN" altLang="en-US"/>
        </a:p>
      </dgm:t>
    </dgm:pt>
    <dgm:pt modelId="{120FC45C-3BD5-48EA-A639-E7D5A20ED3FD}" type="pres">
      <dgm:prSet presAssocID="{240C59D7-2CE4-462A-9515-C237DA44CA8D}" presName="parentText" presStyleLbl="node1" presStyleIdx="3" presStyleCnt="7">
        <dgm:presLayoutVars>
          <dgm:chMax val="0"/>
          <dgm:bulletEnabled val="1"/>
        </dgm:presLayoutVars>
      </dgm:prSet>
      <dgm:spPr/>
      <dgm:t>
        <a:bodyPr/>
        <a:lstStyle/>
        <a:p>
          <a:endParaRPr lang="zh-CN" altLang="en-US"/>
        </a:p>
      </dgm:t>
    </dgm:pt>
    <dgm:pt modelId="{197A93D8-BD3E-486E-ABDB-8DA346AD7C11}" type="pres">
      <dgm:prSet presAssocID="{240C59D7-2CE4-462A-9515-C237DA44CA8D}" presName="negativeSpace" presStyleCnt="0"/>
      <dgm:spPr/>
      <dgm:t>
        <a:bodyPr/>
        <a:lstStyle/>
        <a:p>
          <a:endParaRPr lang="zh-CN" altLang="en-US"/>
        </a:p>
      </dgm:t>
    </dgm:pt>
    <dgm:pt modelId="{58D67328-282B-4E2B-B4DB-8AD412BAFFBC}" type="pres">
      <dgm:prSet presAssocID="{240C59D7-2CE4-462A-9515-C237DA44CA8D}" presName="childText" presStyleLbl="conFgAcc1" presStyleIdx="3" presStyleCnt="7">
        <dgm:presLayoutVars>
          <dgm:bulletEnabled val="1"/>
        </dgm:presLayoutVars>
      </dgm:prSet>
      <dgm:spPr/>
      <dgm:t>
        <a:bodyPr/>
        <a:lstStyle/>
        <a:p>
          <a:endParaRPr lang="zh-CN" altLang="en-US"/>
        </a:p>
      </dgm:t>
    </dgm:pt>
    <dgm:pt modelId="{C761DE94-27E5-4F75-9E5A-A7E6DD8791DF}" type="pres">
      <dgm:prSet presAssocID="{947B3124-FA3E-44E6-A51D-10587B3FB02E}" presName="spaceBetweenRectangles" presStyleCnt="0"/>
      <dgm:spPr/>
      <dgm:t>
        <a:bodyPr/>
        <a:lstStyle/>
        <a:p>
          <a:endParaRPr lang="zh-CN" altLang="en-US"/>
        </a:p>
      </dgm:t>
    </dgm:pt>
    <dgm:pt modelId="{B38C66CE-824B-42F9-A9FE-390D8396D086}" type="pres">
      <dgm:prSet presAssocID="{B05E394A-9B94-4D12-AA2A-4A782672DD2C}" presName="parentLin" presStyleCnt="0"/>
      <dgm:spPr/>
      <dgm:t>
        <a:bodyPr/>
        <a:lstStyle/>
        <a:p>
          <a:endParaRPr lang="zh-CN" altLang="en-US"/>
        </a:p>
      </dgm:t>
    </dgm:pt>
    <dgm:pt modelId="{0846F4B8-B208-428D-B0F2-ECF3D2F850BA}" type="pres">
      <dgm:prSet presAssocID="{B05E394A-9B94-4D12-AA2A-4A782672DD2C}" presName="parentLeftMargin" presStyleLbl="node1" presStyleIdx="3" presStyleCnt="7"/>
      <dgm:spPr/>
      <dgm:t>
        <a:bodyPr/>
        <a:lstStyle/>
        <a:p>
          <a:endParaRPr lang="zh-CN" altLang="en-US"/>
        </a:p>
      </dgm:t>
    </dgm:pt>
    <dgm:pt modelId="{8D3EE3B5-4895-4D5C-BF7C-9C953348E53B}" type="pres">
      <dgm:prSet presAssocID="{B05E394A-9B94-4D12-AA2A-4A782672DD2C}" presName="parentText" presStyleLbl="node1" presStyleIdx="4" presStyleCnt="7">
        <dgm:presLayoutVars>
          <dgm:chMax val="0"/>
          <dgm:bulletEnabled val="1"/>
        </dgm:presLayoutVars>
      </dgm:prSet>
      <dgm:spPr/>
      <dgm:t>
        <a:bodyPr/>
        <a:lstStyle/>
        <a:p>
          <a:endParaRPr lang="zh-CN" altLang="en-US"/>
        </a:p>
      </dgm:t>
    </dgm:pt>
    <dgm:pt modelId="{F262F509-6396-4BFC-87D5-70BB0970B22E}" type="pres">
      <dgm:prSet presAssocID="{B05E394A-9B94-4D12-AA2A-4A782672DD2C}" presName="negativeSpace" presStyleCnt="0"/>
      <dgm:spPr/>
      <dgm:t>
        <a:bodyPr/>
        <a:lstStyle/>
        <a:p>
          <a:endParaRPr lang="zh-CN" altLang="en-US"/>
        </a:p>
      </dgm:t>
    </dgm:pt>
    <dgm:pt modelId="{F776FF77-BBFD-429A-B555-3A759A0377CC}" type="pres">
      <dgm:prSet presAssocID="{B05E394A-9B94-4D12-AA2A-4A782672DD2C}" presName="childText" presStyleLbl="conFgAcc1" presStyleIdx="4" presStyleCnt="7">
        <dgm:presLayoutVars>
          <dgm:bulletEnabled val="1"/>
        </dgm:presLayoutVars>
      </dgm:prSet>
      <dgm:spPr/>
      <dgm:t>
        <a:bodyPr/>
        <a:lstStyle/>
        <a:p>
          <a:endParaRPr lang="zh-CN" altLang="en-US"/>
        </a:p>
      </dgm:t>
    </dgm:pt>
    <dgm:pt modelId="{1C395736-4743-4868-ABEB-FD11D36D4B90}" type="pres">
      <dgm:prSet presAssocID="{7A5B6132-DA9E-4D4C-92AC-FEA7555A6732}" presName="spaceBetweenRectangles" presStyleCnt="0"/>
      <dgm:spPr/>
    </dgm:pt>
    <dgm:pt modelId="{A2155B2D-E32D-4781-A84C-99F693653308}" type="pres">
      <dgm:prSet presAssocID="{5619568F-DC8F-4765-A670-58F774DEF33C}" presName="parentLin" presStyleCnt="0"/>
      <dgm:spPr/>
    </dgm:pt>
    <dgm:pt modelId="{558A4B89-4DDE-42F9-B1AD-EBB13A8936A6}" type="pres">
      <dgm:prSet presAssocID="{5619568F-DC8F-4765-A670-58F774DEF33C}" presName="parentLeftMargin" presStyleLbl="node1" presStyleIdx="4" presStyleCnt="7"/>
      <dgm:spPr/>
      <dgm:t>
        <a:bodyPr/>
        <a:lstStyle/>
        <a:p>
          <a:endParaRPr lang="zh-CN" altLang="en-US"/>
        </a:p>
      </dgm:t>
    </dgm:pt>
    <dgm:pt modelId="{0D06DFCF-C5E8-450C-82DD-3B8DE2F82B7B}" type="pres">
      <dgm:prSet presAssocID="{5619568F-DC8F-4765-A670-58F774DEF33C}" presName="parentText" presStyleLbl="node1" presStyleIdx="5" presStyleCnt="7">
        <dgm:presLayoutVars>
          <dgm:chMax val="0"/>
          <dgm:bulletEnabled val="1"/>
        </dgm:presLayoutVars>
      </dgm:prSet>
      <dgm:spPr/>
      <dgm:t>
        <a:bodyPr/>
        <a:lstStyle/>
        <a:p>
          <a:endParaRPr lang="zh-CN" altLang="en-US"/>
        </a:p>
      </dgm:t>
    </dgm:pt>
    <dgm:pt modelId="{4535D4A7-157E-4F34-AFC6-2C1BA0942938}" type="pres">
      <dgm:prSet presAssocID="{5619568F-DC8F-4765-A670-58F774DEF33C}" presName="negativeSpace" presStyleCnt="0"/>
      <dgm:spPr/>
    </dgm:pt>
    <dgm:pt modelId="{75905E06-1707-46FB-9030-6B8A1EE034B2}" type="pres">
      <dgm:prSet presAssocID="{5619568F-DC8F-4765-A670-58F774DEF33C}" presName="childText" presStyleLbl="conFgAcc1" presStyleIdx="5" presStyleCnt="7">
        <dgm:presLayoutVars>
          <dgm:bulletEnabled val="1"/>
        </dgm:presLayoutVars>
      </dgm:prSet>
      <dgm:spPr/>
    </dgm:pt>
    <dgm:pt modelId="{3837529D-590E-4B3D-9DB0-C8CE4526C4D9}" type="pres">
      <dgm:prSet presAssocID="{F619CBFB-2967-464B-B8A6-610EF2472332}" presName="spaceBetweenRectangles" presStyleCnt="0"/>
      <dgm:spPr/>
    </dgm:pt>
    <dgm:pt modelId="{0975F165-2D8F-4585-AA81-BCB185A9B3A5}" type="pres">
      <dgm:prSet presAssocID="{BA18AFF4-A408-4F86-B148-53F7F72250CE}" presName="parentLin" presStyleCnt="0"/>
      <dgm:spPr/>
    </dgm:pt>
    <dgm:pt modelId="{CD6A6318-51AA-4091-8AEC-52240C228451}" type="pres">
      <dgm:prSet presAssocID="{BA18AFF4-A408-4F86-B148-53F7F72250CE}" presName="parentLeftMargin" presStyleLbl="node1" presStyleIdx="5" presStyleCnt="7"/>
      <dgm:spPr/>
      <dgm:t>
        <a:bodyPr/>
        <a:lstStyle/>
        <a:p>
          <a:endParaRPr lang="zh-CN" altLang="en-US"/>
        </a:p>
      </dgm:t>
    </dgm:pt>
    <dgm:pt modelId="{1956CED0-F0C3-404B-8F3B-8B218FBB58ED}" type="pres">
      <dgm:prSet presAssocID="{BA18AFF4-A408-4F86-B148-53F7F72250CE}" presName="parentText" presStyleLbl="node1" presStyleIdx="6" presStyleCnt="7">
        <dgm:presLayoutVars>
          <dgm:chMax val="0"/>
          <dgm:bulletEnabled val="1"/>
        </dgm:presLayoutVars>
      </dgm:prSet>
      <dgm:spPr/>
      <dgm:t>
        <a:bodyPr/>
        <a:lstStyle/>
        <a:p>
          <a:endParaRPr lang="zh-CN" altLang="en-US"/>
        </a:p>
      </dgm:t>
    </dgm:pt>
    <dgm:pt modelId="{29453264-93EE-46F9-8940-06CB2E83A73E}" type="pres">
      <dgm:prSet presAssocID="{BA18AFF4-A408-4F86-B148-53F7F72250CE}" presName="negativeSpace" presStyleCnt="0"/>
      <dgm:spPr/>
    </dgm:pt>
    <dgm:pt modelId="{3E38EE01-9B37-4602-8157-08BBC09EFC66}" type="pres">
      <dgm:prSet presAssocID="{BA18AFF4-A408-4F86-B148-53F7F72250CE}" presName="childText" presStyleLbl="conFgAcc1" presStyleIdx="6" presStyleCnt="7">
        <dgm:presLayoutVars>
          <dgm:bulletEnabled val="1"/>
        </dgm:presLayoutVars>
      </dgm:prSet>
      <dgm:spPr/>
    </dgm:pt>
  </dgm:ptLst>
  <dgm:cxnLst>
    <dgm:cxn modelId="{EB43A05C-44CD-4A1A-85B7-90134840F8CB}" type="presOf" srcId="{BA18AFF4-A408-4F86-B148-53F7F72250CE}" destId="{CD6A6318-51AA-4091-8AEC-52240C228451}" srcOrd="0" destOrd="0" presId="urn:microsoft.com/office/officeart/2005/8/layout/list1"/>
    <dgm:cxn modelId="{910A7DF5-E214-4793-B0E5-4BDA9128D21F}" srcId="{0274B17C-A8D6-4EC1-9F74-DEF1B852E50E}" destId="{240C59D7-2CE4-462A-9515-C237DA44CA8D}" srcOrd="3" destOrd="0" parTransId="{CD49C4B8-92C8-418B-931E-B71E1BE6881B}" sibTransId="{947B3124-FA3E-44E6-A51D-10587B3FB02E}"/>
    <dgm:cxn modelId="{E3A0501F-13EA-4124-8EBB-39C96A416EA0}" type="presOf" srcId="{240C59D7-2CE4-462A-9515-C237DA44CA8D}" destId="{120FC45C-3BD5-48EA-A639-E7D5A20ED3FD}" srcOrd="1" destOrd="0" presId="urn:microsoft.com/office/officeart/2005/8/layout/list1"/>
    <dgm:cxn modelId="{46536177-C8AB-4C3E-AE50-8F6DF4009771}" srcId="{0274B17C-A8D6-4EC1-9F74-DEF1B852E50E}" destId="{D0E9864D-2C83-4296-B0A4-EFE99F0A732F}" srcOrd="0" destOrd="0" parTransId="{60B5C412-E02E-4262-A1D3-189F026785E0}" sibTransId="{0340B5AE-EF6B-40D2-93BF-5DCF816E966D}"/>
    <dgm:cxn modelId="{248484EF-4C31-4D1D-A510-1B27C8B245A4}" type="presOf" srcId="{240C59D7-2CE4-462A-9515-C237DA44CA8D}" destId="{1C3B8E56-CDD6-48F6-8138-C0343817464C}" srcOrd="0" destOrd="0" presId="urn:microsoft.com/office/officeart/2005/8/layout/list1"/>
    <dgm:cxn modelId="{B004FCC3-EB18-4353-B1D3-A6D3C48ECE4F}" srcId="{0274B17C-A8D6-4EC1-9F74-DEF1B852E50E}" destId="{5619568F-DC8F-4765-A670-58F774DEF33C}" srcOrd="5" destOrd="0" parTransId="{C8E57652-B2DA-4915-A203-D6CDA3EBC77D}" sibTransId="{F619CBFB-2967-464B-B8A6-610EF2472332}"/>
    <dgm:cxn modelId="{AEF98EBC-8932-47EC-8171-1F4CFAD95E5E}" type="presOf" srcId="{0D916324-155A-416C-938E-0577D8483687}" destId="{DAAF6963-E65C-47D1-9946-15C9FF58088A}" srcOrd="0" destOrd="0" presId="urn:microsoft.com/office/officeart/2005/8/layout/list1"/>
    <dgm:cxn modelId="{B839AB04-0862-4D36-A0F4-13A1BB57661E}" type="presOf" srcId="{D0E9864D-2C83-4296-B0A4-EFE99F0A732F}" destId="{89220A7E-24D4-4397-B9A2-BFCC032A6634}" srcOrd="1" destOrd="0" presId="urn:microsoft.com/office/officeart/2005/8/layout/list1"/>
    <dgm:cxn modelId="{325C4584-D11D-4454-82A6-39B337458648}" type="presOf" srcId="{0274B17C-A8D6-4EC1-9F74-DEF1B852E50E}" destId="{290ADAC8-17E0-4F11-BE79-899CD4DD5E12}" srcOrd="0" destOrd="0" presId="urn:microsoft.com/office/officeart/2005/8/layout/list1"/>
    <dgm:cxn modelId="{0330447A-381F-4E94-9F41-80B100C89CA3}" type="presOf" srcId="{B05E394A-9B94-4D12-AA2A-4A782672DD2C}" destId="{0846F4B8-B208-428D-B0F2-ECF3D2F850BA}" srcOrd="0" destOrd="0" presId="urn:microsoft.com/office/officeart/2005/8/layout/list1"/>
    <dgm:cxn modelId="{A68828CF-CB9C-4AFD-A51F-D8066E19251C}" type="presOf" srcId="{5D72DEBB-C4EE-4A4C-998A-DBACC02F0CFB}" destId="{20A6C866-FD85-4400-83D4-E3B919A34B51}" srcOrd="0" destOrd="0" presId="urn:microsoft.com/office/officeart/2005/8/layout/list1"/>
    <dgm:cxn modelId="{7C9F7A2B-8E83-4568-B521-78607E309ABB}" type="presOf" srcId="{0D916324-155A-416C-938E-0577D8483687}" destId="{AC4AC34F-010F-4B17-BD33-4CFEA89B14D2}" srcOrd="1" destOrd="0" presId="urn:microsoft.com/office/officeart/2005/8/layout/list1"/>
    <dgm:cxn modelId="{BEFB59C9-8CC6-4816-B417-BAC4AC7FBC78}" type="presOf" srcId="{5619568F-DC8F-4765-A670-58F774DEF33C}" destId="{0D06DFCF-C5E8-450C-82DD-3B8DE2F82B7B}" srcOrd="1" destOrd="0" presId="urn:microsoft.com/office/officeart/2005/8/layout/list1"/>
    <dgm:cxn modelId="{DAD30B86-5D82-4561-9BF4-8FBCCDDA715C}" srcId="{0274B17C-A8D6-4EC1-9F74-DEF1B852E50E}" destId="{B05E394A-9B94-4D12-AA2A-4A782672DD2C}" srcOrd="4" destOrd="0" parTransId="{A56B56F5-D1A3-4E94-9B1D-AFE1904D8299}" sibTransId="{7A5B6132-DA9E-4D4C-92AC-FEA7555A6732}"/>
    <dgm:cxn modelId="{62396F3E-0616-42DE-9DC0-5F17F38C2D4A}" type="presOf" srcId="{BA18AFF4-A408-4F86-B148-53F7F72250CE}" destId="{1956CED0-F0C3-404B-8F3B-8B218FBB58ED}" srcOrd="1" destOrd="0" presId="urn:microsoft.com/office/officeart/2005/8/layout/list1"/>
    <dgm:cxn modelId="{ED3ED375-F0E1-453A-821C-C5B49684AE25}" type="presOf" srcId="{B05E394A-9B94-4D12-AA2A-4A782672DD2C}" destId="{8D3EE3B5-4895-4D5C-BF7C-9C953348E53B}" srcOrd="1" destOrd="0" presId="urn:microsoft.com/office/officeart/2005/8/layout/list1"/>
    <dgm:cxn modelId="{84904124-CF08-4BA7-9AF7-8AA5A13D3BF1}" type="presOf" srcId="{5619568F-DC8F-4765-A670-58F774DEF33C}" destId="{558A4B89-4DDE-42F9-B1AD-EBB13A8936A6}" srcOrd="0" destOrd="0" presId="urn:microsoft.com/office/officeart/2005/8/layout/list1"/>
    <dgm:cxn modelId="{1A220DA0-ED41-4929-AA2B-745CE0C8832B}" srcId="{0274B17C-A8D6-4EC1-9F74-DEF1B852E50E}" destId="{5D72DEBB-C4EE-4A4C-998A-DBACC02F0CFB}" srcOrd="2" destOrd="0" parTransId="{17E68D72-00DC-4896-AF97-6202D147E269}" sibTransId="{2E39222F-7B7B-4ED2-827E-1328DFCF5572}"/>
    <dgm:cxn modelId="{28CCF28C-0396-4A14-8FD1-852856703B8D}" srcId="{0274B17C-A8D6-4EC1-9F74-DEF1B852E50E}" destId="{BA18AFF4-A408-4F86-B148-53F7F72250CE}" srcOrd="6" destOrd="0" parTransId="{AED7A7D6-D2A7-4C35-B16C-B8DE4884F9BC}" sibTransId="{2E0F40EB-6F88-4A09-B755-9570C1614CC8}"/>
    <dgm:cxn modelId="{29E6D606-CF0E-4764-A051-23DAE912F13D}" srcId="{0274B17C-A8D6-4EC1-9F74-DEF1B852E50E}" destId="{0D916324-155A-416C-938E-0577D8483687}" srcOrd="1" destOrd="0" parTransId="{C9FB2DCC-F223-49D7-8639-D9EFA8EA51C2}" sibTransId="{0FD71FF6-9D7B-4209-A140-595DF160B1D3}"/>
    <dgm:cxn modelId="{065D64FA-1DFB-4745-9706-C0D4C36C3C59}" type="presOf" srcId="{D0E9864D-2C83-4296-B0A4-EFE99F0A732F}" destId="{6308F25B-2FDA-4650-ABA1-E89727C6F618}" srcOrd="0" destOrd="0" presId="urn:microsoft.com/office/officeart/2005/8/layout/list1"/>
    <dgm:cxn modelId="{56482DF2-4D3A-4573-9238-2C14AAF71A2D}" type="presOf" srcId="{5D72DEBB-C4EE-4A4C-998A-DBACC02F0CFB}" destId="{833C47F7-914D-4919-99FE-C55F44DD4350}" srcOrd="1" destOrd="0" presId="urn:microsoft.com/office/officeart/2005/8/layout/list1"/>
    <dgm:cxn modelId="{6C27E4C5-54E0-4C64-B924-14D9AE9B40E4}" type="presParOf" srcId="{290ADAC8-17E0-4F11-BE79-899CD4DD5E12}" destId="{E314C30A-3F6F-4907-80F5-CF43A6527676}" srcOrd="0" destOrd="0" presId="urn:microsoft.com/office/officeart/2005/8/layout/list1"/>
    <dgm:cxn modelId="{C5E421E1-6C02-4634-8C4A-9DBDA74C2887}" type="presParOf" srcId="{E314C30A-3F6F-4907-80F5-CF43A6527676}" destId="{6308F25B-2FDA-4650-ABA1-E89727C6F618}" srcOrd="0" destOrd="0" presId="urn:microsoft.com/office/officeart/2005/8/layout/list1"/>
    <dgm:cxn modelId="{95511732-458A-4C0A-8E8F-69BA1FE8F407}" type="presParOf" srcId="{E314C30A-3F6F-4907-80F5-CF43A6527676}" destId="{89220A7E-24D4-4397-B9A2-BFCC032A6634}" srcOrd="1" destOrd="0" presId="urn:microsoft.com/office/officeart/2005/8/layout/list1"/>
    <dgm:cxn modelId="{AF844573-E842-4052-BE4A-0D773D13BAC2}" type="presParOf" srcId="{290ADAC8-17E0-4F11-BE79-899CD4DD5E12}" destId="{679DB945-A559-4AB3-8621-91235B4A075F}" srcOrd="1" destOrd="0" presId="urn:microsoft.com/office/officeart/2005/8/layout/list1"/>
    <dgm:cxn modelId="{AF65CFF0-8B9B-4EC5-A560-D64E81B04686}" type="presParOf" srcId="{290ADAC8-17E0-4F11-BE79-899CD4DD5E12}" destId="{26001BAC-A4C1-4515-86EC-8455DC993816}" srcOrd="2" destOrd="0" presId="urn:microsoft.com/office/officeart/2005/8/layout/list1"/>
    <dgm:cxn modelId="{BDD3094D-A6B5-4B04-9C90-5C204B28228A}" type="presParOf" srcId="{290ADAC8-17E0-4F11-BE79-899CD4DD5E12}" destId="{8C0980A1-9854-46E3-ADA3-5BC66824122A}" srcOrd="3" destOrd="0" presId="urn:microsoft.com/office/officeart/2005/8/layout/list1"/>
    <dgm:cxn modelId="{3455500B-4D86-4521-A78E-BD094AB19436}" type="presParOf" srcId="{290ADAC8-17E0-4F11-BE79-899CD4DD5E12}" destId="{7D037558-1041-410C-BB00-56A53B46B633}" srcOrd="4" destOrd="0" presId="urn:microsoft.com/office/officeart/2005/8/layout/list1"/>
    <dgm:cxn modelId="{706AD71A-8BC4-4CFB-8515-6C297C2C3F69}" type="presParOf" srcId="{7D037558-1041-410C-BB00-56A53B46B633}" destId="{DAAF6963-E65C-47D1-9946-15C9FF58088A}" srcOrd="0" destOrd="0" presId="urn:microsoft.com/office/officeart/2005/8/layout/list1"/>
    <dgm:cxn modelId="{256E87BB-6CD3-4CCB-9F65-5DF5513C3A2B}" type="presParOf" srcId="{7D037558-1041-410C-BB00-56A53B46B633}" destId="{AC4AC34F-010F-4B17-BD33-4CFEA89B14D2}" srcOrd="1" destOrd="0" presId="urn:microsoft.com/office/officeart/2005/8/layout/list1"/>
    <dgm:cxn modelId="{F9B10E13-62EB-4753-9E2E-9A2765942477}" type="presParOf" srcId="{290ADAC8-17E0-4F11-BE79-899CD4DD5E12}" destId="{42051C9F-E171-4D08-ABA7-B3DCED05B5BB}" srcOrd="5" destOrd="0" presId="urn:microsoft.com/office/officeart/2005/8/layout/list1"/>
    <dgm:cxn modelId="{6EBE8C0D-6225-4DEC-8F94-055E22C5E45D}" type="presParOf" srcId="{290ADAC8-17E0-4F11-BE79-899CD4DD5E12}" destId="{5514F667-B578-4B34-8BA2-7019B8340873}" srcOrd="6" destOrd="0" presId="urn:microsoft.com/office/officeart/2005/8/layout/list1"/>
    <dgm:cxn modelId="{88743C12-CFAD-4D8D-A6E6-02E853691F68}" type="presParOf" srcId="{290ADAC8-17E0-4F11-BE79-899CD4DD5E12}" destId="{BF6E4AC2-A8AB-46D0-B337-7C6D62678552}" srcOrd="7" destOrd="0" presId="urn:microsoft.com/office/officeart/2005/8/layout/list1"/>
    <dgm:cxn modelId="{23527247-A103-4103-BF57-D58669FAE2BF}" type="presParOf" srcId="{290ADAC8-17E0-4F11-BE79-899CD4DD5E12}" destId="{45EF6FC4-75DC-49E3-BD05-7B7E6300CE25}" srcOrd="8" destOrd="0" presId="urn:microsoft.com/office/officeart/2005/8/layout/list1"/>
    <dgm:cxn modelId="{969964A7-551D-45DF-9BB5-5BCD3B8043BD}" type="presParOf" srcId="{45EF6FC4-75DC-49E3-BD05-7B7E6300CE25}" destId="{20A6C866-FD85-4400-83D4-E3B919A34B51}" srcOrd="0" destOrd="0" presId="urn:microsoft.com/office/officeart/2005/8/layout/list1"/>
    <dgm:cxn modelId="{B5E67C68-714A-4146-AC1A-85DE1C9D27C2}" type="presParOf" srcId="{45EF6FC4-75DC-49E3-BD05-7B7E6300CE25}" destId="{833C47F7-914D-4919-99FE-C55F44DD4350}" srcOrd="1" destOrd="0" presId="urn:microsoft.com/office/officeart/2005/8/layout/list1"/>
    <dgm:cxn modelId="{55AD5506-EC8F-4AC0-B4AB-65EE1ADB2C96}" type="presParOf" srcId="{290ADAC8-17E0-4F11-BE79-899CD4DD5E12}" destId="{1CA09CCC-EF99-4340-B4E1-5E5C5D8074D6}" srcOrd="9" destOrd="0" presId="urn:microsoft.com/office/officeart/2005/8/layout/list1"/>
    <dgm:cxn modelId="{629232D4-D779-4E21-BF8B-BFEA4581534F}" type="presParOf" srcId="{290ADAC8-17E0-4F11-BE79-899CD4DD5E12}" destId="{5EFADA3F-DBD8-47B3-87A4-F7C4DF43CC18}" srcOrd="10" destOrd="0" presId="urn:microsoft.com/office/officeart/2005/8/layout/list1"/>
    <dgm:cxn modelId="{A6AED330-1C10-456B-9ED6-ABF55004D7EE}" type="presParOf" srcId="{290ADAC8-17E0-4F11-BE79-899CD4DD5E12}" destId="{D5BCB613-75FD-4DEE-8DA5-6CE19F632FB4}" srcOrd="11" destOrd="0" presId="urn:microsoft.com/office/officeart/2005/8/layout/list1"/>
    <dgm:cxn modelId="{F325ECB1-3B03-4AA2-B694-CFA0CA730713}" type="presParOf" srcId="{290ADAC8-17E0-4F11-BE79-899CD4DD5E12}" destId="{AD00622C-704A-40DB-AA9A-CF6B66B9CB56}" srcOrd="12" destOrd="0" presId="urn:microsoft.com/office/officeart/2005/8/layout/list1"/>
    <dgm:cxn modelId="{B7E92C01-1C5E-4EAA-A34F-5D351AF5CC4C}" type="presParOf" srcId="{AD00622C-704A-40DB-AA9A-CF6B66B9CB56}" destId="{1C3B8E56-CDD6-48F6-8138-C0343817464C}" srcOrd="0" destOrd="0" presId="urn:microsoft.com/office/officeart/2005/8/layout/list1"/>
    <dgm:cxn modelId="{1FB5228A-80DD-478B-B9F5-91BB4A5D42C1}" type="presParOf" srcId="{AD00622C-704A-40DB-AA9A-CF6B66B9CB56}" destId="{120FC45C-3BD5-48EA-A639-E7D5A20ED3FD}" srcOrd="1" destOrd="0" presId="urn:microsoft.com/office/officeart/2005/8/layout/list1"/>
    <dgm:cxn modelId="{5BB43E96-72ED-46A2-A491-F79A0A405FC8}" type="presParOf" srcId="{290ADAC8-17E0-4F11-BE79-899CD4DD5E12}" destId="{197A93D8-BD3E-486E-ABDB-8DA346AD7C11}" srcOrd="13" destOrd="0" presId="urn:microsoft.com/office/officeart/2005/8/layout/list1"/>
    <dgm:cxn modelId="{82E84BCC-8CB5-44AF-8B1F-72EAF61B0859}" type="presParOf" srcId="{290ADAC8-17E0-4F11-BE79-899CD4DD5E12}" destId="{58D67328-282B-4E2B-B4DB-8AD412BAFFBC}" srcOrd="14" destOrd="0" presId="urn:microsoft.com/office/officeart/2005/8/layout/list1"/>
    <dgm:cxn modelId="{BC6019F3-4147-4BB7-8285-EF536769B6BA}" type="presParOf" srcId="{290ADAC8-17E0-4F11-BE79-899CD4DD5E12}" destId="{C761DE94-27E5-4F75-9E5A-A7E6DD8791DF}" srcOrd="15" destOrd="0" presId="urn:microsoft.com/office/officeart/2005/8/layout/list1"/>
    <dgm:cxn modelId="{483F83C0-4748-4F96-9DB9-6ACDA6D332FD}" type="presParOf" srcId="{290ADAC8-17E0-4F11-BE79-899CD4DD5E12}" destId="{B38C66CE-824B-42F9-A9FE-390D8396D086}" srcOrd="16" destOrd="0" presId="urn:microsoft.com/office/officeart/2005/8/layout/list1"/>
    <dgm:cxn modelId="{1B93DF9C-89A1-4975-9CB8-7F1A76A7AB37}" type="presParOf" srcId="{B38C66CE-824B-42F9-A9FE-390D8396D086}" destId="{0846F4B8-B208-428D-B0F2-ECF3D2F850BA}" srcOrd="0" destOrd="0" presId="urn:microsoft.com/office/officeart/2005/8/layout/list1"/>
    <dgm:cxn modelId="{B1899F03-DA1D-445D-A1FB-95CDAA0E1D06}" type="presParOf" srcId="{B38C66CE-824B-42F9-A9FE-390D8396D086}" destId="{8D3EE3B5-4895-4D5C-BF7C-9C953348E53B}" srcOrd="1" destOrd="0" presId="urn:microsoft.com/office/officeart/2005/8/layout/list1"/>
    <dgm:cxn modelId="{E869B7F3-968C-4FF2-88C2-5863D058A9FB}" type="presParOf" srcId="{290ADAC8-17E0-4F11-BE79-899CD4DD5E12}" destId="{F262F509-6396-4BFC-87D5-70BB0970B22E}" srcOrd="17" destOrd="0" presId="urn:microsoft.com/office/officeart/2005/8/layout/list1"/>
    <dgm:cxn modelId="{6CD1C0EC-03D0-463F-9014-E52C318DBE0E}" type="presParOf" srcId="{290ADAC8-17E0-4F11-BE79-899CD4DD5E12}" destId="{F776FF77-BBFD-429A-B555-3A759A0377CC}" srcOrd="18" destOrd="0" presId="urn:microsoft.com/office/officeart/2005/8/layout/list1"/>
    <dgm:cxn modelId="{A43C646B-2CF1-4482-A40E-41DCDC118AF2}" type="presParOf" srcId="{290ADAC8-17E0-4F11-BE79-899CD4DD5E12}" destId="{1C395736-4743-4868-ABEB-FD11D36D4B90}" srcOrd="19" destOrd="0" presId="urn:microsoft.com/office/officeart/2005/8/layout/list1"/>
    <dgm:cxn modelId="{C3712444-A38E-4C0A-9C8C-651A5D69C56A}" type="presParOf" srcId="{290ADAC8-17E0-4F11-BE79-899CD4DD5E12}" destId="{A2155B2D-E32D-4781-A84C-99F693653308}" srcOrd="20" destOrd="0" presId="urn:microsoft.com/office/officeart/2005/8/layout/list1"/>
    <dgm:cxn modelId="{CD613101-FF04-444F-948A-3AFDB0CB5408}" type="presParOf" srcId="{A2155B2D-E32D-4781-A84C-99F693653308}" destId="{558A4B89-4DDE-42F9-B1AD-EBB13A8936A6}" srcOrd="0" destOrd="0" presId="urn:microsoft.com/office/officeart/2005/8/layout/list1"/>
    <dgm:cxn modelId="{4106FCED-4C4D-432E-98D8-DA94824DC15F}" type="presParOf" srcId="{A2155B2D-E32D-4781-A84C-99F693653308}" destId="{0D06DFCF-C5E8-450C-82DD-3B8DE2F82B7B}" srcOrd="1" destOrd="0" presId="urn:microsoft.com/office/officeart/2005/8/layout/list1"/>
    <dgm:cxn modelId="{425332C4-A679-417F-A969-203373D32C04}" type="presParOf" srcId="{290ADAC8-17E0-4F11-BE79-899CD4DD5E12}" destId="{4535D4A7-157E-4F34-AFC6-2C1BA0942938}" srcOrd="21" destOrd="0" presId="urn:microsoft.com/office/officeart/2005/8/layout/list1"/>
    <dgm:cxn modelId="{91294CAC-5696-41D1-8F8E-52F13256991D}" type="presParOf" srcId="{290ADAC8-17E0-4F11-BE79-899CD4DD5E12}" destId="{75905E06-1707-46FB-9030-6B8A1EE034B2}" srcOrd="22" destOrd="0" presId="urn:microsoft.com/office/officeart/2005/8/layout/list1"/>
    <dgm:cxn modelId="{CD2AB363-680C-4B92-B7F6-18E9999B7C8A}" type="presParOf" srcId="{290ADAC8-17E0-4F11-BE79-899CD4DD5E12}" destId="{3837529D-590E-4B3D-9DB0-C8CE4526C4D9}" srcOrd="23" destOrd="0" presId="urn:microsoft.com/office/officeart/2005/8/layout/list1"/>
    <dgm:cxn modelId="{FBFD1B69-F8E8-4438-A3A6-426004B8175D}" type="presParOf" srcId="{290ADAC8-17E0-4F11-BE79-899CD4DD5E12}" destId="{0975F165-2D8F-4585-AA81-BCB185A9B3A5}" srcOrd="24" destOrd="0" presId="urn:microsoft.com/office/officeart/2005/8/layout/list1"/>
    <dgm:cxn modelId="{24C096C4-8A20-4518-9DF1-4329405C9254}" type="presParOf" srcId="{0975F165-2D8F-4585-AA81-BCB185A9B3A5}" destId="{CD6A6318-51AA-4091-8AEC-52240C228451}" srcOrd="0" destOrd="0" presId="urn:microsoft.com/office/officeart/2005/8/layout/list1"/>
    <dgm:cxn modelId="{F4AA3AC8-CCD3-40DA-BDE8-04C7FCE9B110}" type="presParOf" srcId="{0975F165-2D8F-4585-AA81-BCB185A9B3A5}" destId="{1956CED0-F0C3-404B-8F3B-8B218FBB58ED}" srcOrd="1" destOrd="0" presId="urn:microsoft.com/office/officeart/2005/8/layout/list1"/>
    <dgm:cxn modelId="{43FF9E5C-2C72-42CA-9D91-A8FEAA249C3F}" type="presParOf" srcId="{290ADAC8-17E0-4F11-BE79-899CD4DD5E12}" destId="{29453264-93EE-46F9-8940-06CB2E83A73E}" srcOrd="25" destOrd="0" presId="urn:microsoft.com/office/officeart/2005/8/layout/list1"/>
    <dgm:cxn modelId="{C18859D6-60B1-460D-A50B-EDE260CC509A}" type="presParOf" srcId="{290ADAC8-17E0-4F11-BE79-899CD4DD5E12}" destId="{3E38EE01-9B37-4602-8157-08BBC09EFC66}"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01BAC-A4C1-4515-86EC-8455DC993816}">
      <dsp:nvSpPr>
        <dsp:cNvPr id="0" name=""/>
        <dsp:cNvSpPr/>
      </dsp:nvSpPr>
      <dsp:spPr>
        <a:xfrm>
          <a:off x="0" y="241148"/>
          <a:ext cx="7532910" cy="352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220A7E-24D4-4397-B9A2-BFCC032A6634}">
      <dsp:nvSpPr>
        <dsp:cNvPr id="0" name=""/>
        <dsp:cNvSpPr/>
      </dsp:nvSpPr>
      <dsp:spPr>
        <a:xfrm>
          <a:off x="376645" y="34508"/>
          <a:ext cx="5273037" cy="4132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6.1 </a:t>
          </a:r>
          <a:r>
            <a:rPr lang="zh-CN" altLang="en-US" sz="1400" kern="1200" dirty="0" smtClean="0"/>
            <a:t>简介</a:t>
          </a:r>
          <a:endParaRPr lang="zh-CN" altLang="en-US" sz="1400" kern="1200" dirty="0"/>
        </a:p>
      </dsp:txBody>
      <dsp:txXfrm>
        <a:off x="396820" y="54683"/>
        <a:ext cx="5232687" cy="372930"/>
      </dsp:txXfrm>
    </dsp:sp>
    <dsp:sp modelId="{5514F667-B578-4B34-8BA2-7019B8340873}">
      <dsp:nvSpPr>
        <dsp:cNvPr id="0" name=""/>
        <dsp:cNvSpPr/>
      </dsp:nvSpPr>
      <dsp:spPr>
        <a:xfrm>
          <a:off x="0" y="876189"/>
          <a:ext cx="7532910" cy="352800"/>
        </a:xfrm>
        <a:prstGeom prst="rect">
          <a:avLst/>
        </a:prstGeom>
        <a:solidFill>
          <a:schemeClr val="lt1">
            <a:alpha val="90000"/>
            <a:hueOff val="0"/>
            <a:satOff val="0"/>
            <a:lumOff val="0"/>
            <a:alphaOff val="0"/>
          </a:schemeClr>
        </a:solidFill>
        <a:ln w="9525" cap="flat" cmpd="sng" algn="ctr">
          <a:solidFill>
            <a:schemeClr val="accent2">
              <a:hueOff val="-892792"/>
              <a:satOff val="-9690"/>
              <a:lumOff val="-817"/>
              <a:alphaOff val="0"/>
            </a:schemeClr>
          </a:solidFill>
          <a:prstDash val="solid"/>
        </a:ln>
        <a:effectLst/>
      </dsp:spPr>
      <dsp:style>
        <a:lnRef idx="1">
          <a:scrgbClr r="0" g="0" b="0"/>
        </a:lnRef>
        <a:fillRef idx="1">
          <a:scrgbClr r="0" g="0" b="0"/>
        </a:fillRef>
        <a:effectRef idx="0">
          <a:scrgbClr r="0" g="0" b="0"/>
        </a:effectRef>
        <a:fontRef idx="minor"/>
      </dsp:style>
    </dsp:sp>
    <dsp:sp modelId="{AC4AC34F-010F-4B17-BD33-4CFEA89B14D2}">
      <dsp:nvSpPr>
        <dsp:cNvPr id="0" name=""/>
        <dsp:cNvSpPr/>
      </dsp:nvSpPr>
      <dsp:spPr>
        <a:xfrm>
          <a:off x="376645" y="669548"/>
          <a:ext cx="5273037" cy="413280"/>
        </a:xfrm>
        <a:prstGeom prst="roundRect">
          <a:avLst/>
        </a:prstGeom>
        <a:gradFill rotWithShape="0">
          <a:gsLst>
            <a:gs pos="0">
              <a:schemeClr val="accent2">
                <a:hueOff val="-892792"/>
                <a:satOff val="-9690"/>
                <a:lumOff val="-817"/>
                <a:alphaOff val="0"/>
                <a:shade val="51000"/>
                <a:satMod val="130000"/>
              </a:schemeClr>
            </a:gs>
            <a:gs pos="80000">
              <a:schemeClr val="accent2">
                <a:hueOff val="-892792"/>
                <a:satOff val="-9690"/>
                <a:lumOff val="-817"/>
                <a:alphaOff val="0"/>
                <a:shade val="93000"/>
                <a:satMod val="130000"/>
              </a:schemeClr>
            </a:gs>
            <a:gs pos="100000">
              <a:schemeClr val="accent2">
                <a:hueOff val="-892792"/>
                <a:satOff val="-9690"/>
                <a:lumOff val="-81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6.2 </a:t>
          </a:r>
          <a:r>
            <a:rPr lang="zh-CN" altLang="en-US" sz="1400" kern="1200" dirty="0" smtClean="0"/>
            <a:t>字符串类</a:t>
          </a:r>
          <a:endParaRPr lang="zh-CN" altLang="en-US" sz="1400" kern="1200" dirty="0"/>
        </a:p>
      </dsp:txBody>
      <dsp:txXfrm>
        <a:off x="396820" y="689723"/>
        <a:ext cx="5232687" cy="372930"/>
      </dsp:txXfrm>
    </dsp:sp>
    <dsp:sp modelId="{5EFADA3F-DBD8-47B3-87A4-F7C4DF43CC18}">
      <dsp:nvSpPr>
        <dsp:cNvPr id="0" name=""/>
        <dsp:cNvSpPr/>
      </dsp:nvSpPr>
      <dsp:spPr>
        <a:xfrm>
          <a:off x="0" y="1511229"/>
          <a:ext cx="7532910" cy="352800"/>
        </a:xfrm>
        <a:prstGeom prst="rect">
          <a:avLst/>
        </a:prstGeom>
        <a:solidFill>
          <a:schemeClr val="lt1">
            <a:alpha val="90000"/>
            <a:hueOff val="0"/>
            <a:satOff val="0"/>
            <a:lumOff val="0"/>
            <a:alphaOff val="0"/>
          </a:schemeClr>
        </a:solidFill>
        <a:ln w="9525" cap="flat" cmpd="sng" algn="ctr">
          <a:solidFill>
            <a:schemeClr val="accent2">
              <a:hueOff val="-1785584"/>
              <a:satOff val="-19380"/>
              <a:lumOff val="-1634"/>
              <a:alphaOff val="0"/>
            </a:schemeClr>
          </a:solidFill>
          <a:prstDash val="solid"/>
        </a:ln>
        <a:effectLst/>
      </dsp:spPr>
      <dsp:style>
        <a:lnRef idx="1">
          <a:scrgbClr r="0" g="0" b="0"/>
        </a:lnRef>
        <a:fillRef idx="1">
          <a:scrgbClr r="0" g="0" b="0"/>
        </a:fillRef>
        <a:effectRef idx="0">
          <a:scrgbClr r="0" g="0" b="0"/>
        </a:effectRef>
        <a:fontRef idx="minor"/>
      </dsp:style>
    </dsp:sp>
    <dsp:sp modelId="{833C47F7-914D-4919-99FE-C55F44DD4350}">
      <dsp:nvSpPr>
        <dsp:cNvPr id="0" name=""/>
        <dsp:cNvSpPr/>
      </dsp:nvSpPr>
      <dsp:spPr>
        <a:xfrm>
          <a:off x="376645" y="1304589"/>
          <a:ext cx="5273037" cy="413280"/>
        </a:xfrm>
        <a:prstGeom prst="roundRect">
          <a:avLst/>
        </a:prstGeom>
        <a:gradFill rotWithShape="0">
          <a:gsLst>
            <a:gs pos="0">
              <a:schemeClr val="accent2">
                <a:hueOff val="-1785584"/>
                <a:satOff val="-19380"/>
                <a:lumOff val="-1634"/>
                <a:alphaOff val="0"/>
                <a:shade val="51000"/>
                <a:satMod val="130000"/>
              </a:schemeClr>
            </a:gs>
            <a:gs pos="80000">
              <a:schemeClr val="accent2">
                <a:hueOff val="-1785584"/>
                <a:satOff val="-19380"/>
                <a:lumOff val="-1634"/>
                <a:alphaOff val="0"/>
                <a:shade val="93000"/>
                <a:satMod val="130000"/>
              </a:schemeClr>
            </a:gs>
            <a:gs pos="100000">
              <a:schemeClr val="accent2">
                <a:hueOff val="-1785584"/>
                <a:satOff val="-19380"/>
                <a:lumOff val="-163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6.3 </a:t>
          </a:r>
          <a:r>
            <a:rPr lang="zh-CN" altLang="en-US" sz="1400" kern="1200" dirty="0" smtClean="0"/>
            <a:t>数据类型包装器</a:t>
          </a:r>
          <a:endParaRPr lang="zh-CN" altLang="en-US" sz="1400" kern="1200" dirty="0"/>
        </a:p>
      </dsp:txBody>
      <dsp:txXfrm>
        <a:off x="396820" y="1324764"/>
        <a:ext cx="5232687" cy="372930"/>
      </dsp:txXfrm>
    </dsp:sp>
    <dsp:sp modelId="{58D67328-282B-4E2B-B4DB-8AD412BAFFBC}">
      <dsp:nvSpPr>
        <dsp:cNvPr id="0" name=""/>
        <dsp:cNvSpPr/>
      </dsp:nvSpPr>
      <dsp:spPr>
        <a:xfrm>
          <a:off x="0" y="2146269"/>
          <a:ext cx="7532910" cy="352800"/>
        </a:xfrm>
        <a:prstGeom prst="rect">
          <a:avLst/>
        </a:prstGeom>
        <a:solidFill>
          <a:schemeClr val="lt1">
            <a:alpha val="90000"/>
            <a:hueOff val="0"/>
            <a:satOff val="0"/>
            <a:lumOff val="0"/>
            <a:alphaOff val="0"/>
          </a:schemeClr>
        </a:solidFill>
        <a:ln w="9525" cap="flat" cmpd="sng" algn="ctr">
          <a:solidFill>
            <a:schemeClr val="accent2">
              <a:hueOff val="-2678376"/>
              <a:satOff val="-29070"/>
              <a:lumOff val="-2451"/>
              <a:alphaOff val="0"/>
            </a:schemeClr>
          </a:solidFill>
          <a:prstDash val="solid"/>
        </a:ln>
        <a:effectLst/>
      </dsp:spPr>
      <dsp:style>
        <a:lnRef idx="1">
          <a:scrgbClr r="0" g="0" b="0"/>
        </a:lnRef>
        <a:fillRef idx="1">
          <a:scrgbClr r="0" g="0" b="0"/>
        </a:fillRef>
        <a:effectRef idx="0">
          <a:scrgbClr r="0" g="0" b="0"/>
        </a:effectRef>
        <a:fontRef idx="minor"/>
      </dsp:style>
    </dsp:sp>
    <dsp:sp modelId="{120FC45C-3BD5-48EA-A639-E7D5A20ED3FD}">
      <dsp:nvSpPr>
        <dsp:cNvPr id="0" name=""/>
        <dsp:cNvSpPr/>
      </dsp:nvSpPr>
      <dsp:spPr>
        <a:xfrm>
          <a:off x="376645" y="1939629"/>
          <a:ext cx="5273037" cy="413280"/>
        </a:xfrm>
        <a:prstGeom prst="roundRect">
          <a:avLst/>
        </a:prstGeom>
        <a:gradFill rotWithShape="0">
          <a:gsLst>
            <a:gs pos="0">
              <a:schemeClr val="accent2">
                <a:hueOff val="-2678376"/>
                <a:satOff val="-29070"/>
                <a:lumOff val="-2451"/>
                <a:alphaOff val="0"/>
                <a:shade val="51000"/>
                <a:satMod val="130000"/>
              </a:schemeClr>
            </a:gs>
            <a:gs pos="80000">
              <a:schemeClr val="accent2">
                <a:hueOff val="-2678376"/>
                <a:satOff val="-29070"/>
                <a:lumOff val="-2451"/>
                <a:alphaOff val="0"/>
                <a:shade val="93000"/>
                <a:satMod val="130000"/>
              </a:schemeClr>
            </a:gs>
            <a:gs pos="100000">
              <a:schemeClr val="accent2">
                <a:hueOff val="-2678376"/>
                <a:satOff val="-29070"/>
                <a:lumOff val="-245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6.4 System</a:t>
          </a:r>
          <a:r>
            <a:rPr lang="zh-CN" altLang="en-US" sz="1400" kern="1200" dirty="0" smtClean="0"/>
            <a:t>和</a:t>
          </a:r>
          <a:r>
            <a:rPr lang="en-US" altLang="zh-CN" sz="1400" kern="1200" dirty="0" smtClean="0"/>
            <a:t>Runtime</a:t>
          </a:r>
          <a:endParaRPr lang="zh-CN" altLang="en-US" sz="1400" kern="1200" dirty="0"/>
        </a:p>
      </dsp:txBody>
      <dsp:txXfrm>
        <a:off x="396820" y="1959804"/>
        <a:ext cx="5232687" cy="372930"/>
      </dsp:txXfrm>
    </dsp:sp>
    <dsp:sp modelId="{F776FF77-BBFD-429A-B555-3A759A0377CC}">
      <dsp:nvSpPr>
        <dsp:cNvPr id="0" name=""/>
        <dsp:cNvSpPr/>
      </dsp:nvSpPr>
      <dsp:spPr>
        <a:xfrm>
          <a:off x="0" y="2781309"/>
          <a:ext cx="7532910" cy="352800"/>
        </a:xfrm>
        <a:prstGeom prst="rect">
          <a:avLst/>
        </a:prstGeom>
        <a:solidFill>
          <a:schemeClr val="lt1">
            <a:alpha val="90000"/>
            <a:hueOff val="0"/>
            <a:satOff val="0"/>
            <a:lumOff val="0"/>
            <a:alphaOff val="0"/>
          </a:schemeClr>
        </a:solidFill>
        <a:ln w="9525" cap="flat" cmpd="sng" algn="ctr">
          <a:solidFill>
            <a:schemeClr val="accent2">
              <a:hueOff val="-3571169"/>
              <a:satOff val="-38760"/>
              <a:lumOff val="-3267"/>
              <a:alphaOff val="0"/>
            </a:schemeClr>
          </a:solidFill>
          <a:prstDash val="solid"/>
        </a:ln>
        <a:effectLst/>
      </dsp:spPr>
      <dsp:style>
        <a:lnRef idx="1">
          <a:scrgbClr r="0" g="0" b="0"/>
        </a:lnRef>
        <a:fillRef idx="1">
          <a:scrgbClr r="0" g="0" b="0"/>
        </a:fillRef>
        <a:effectRef idx="0">
          <a:scrgbClr r="0" g="0" b="0"/>
        </a:effectRef>
        <a:fontRef idx="minor"/>
      </dsp:style>
    </dsp:sp>
    <dsp:sp modelId="{8D3EE3B5-4895-4D5C-BF7C-9C953348E53B}">
      <dsp:nvSpPr>
        <dsp:cNvPr id="0" name=""/>
        <dsp:cNvSpPr/>
      </dsp:nvSpPr>
      <dsp:spPr>
        <a:xfrm>
          <a:off x="376645" y="2574669"/>
          <a:ext cx="5273037" cy="413280"/>
        </a:xfrm>
        <a:prstGeom prst="roundRect">
          <a:avLst/>
        </a:prstGeom>
        <a:gradFill rotWithShape="0">
          <a:gsLst>
            <a:gs pos="0">
              <a:schemeClr val="accent2">
                <a:hueOff val="-3571169"/>
                <a:satOff val="-38760"/>
                <a:lumOff val="-3267"/>
                <a:alphaOff val="0"/>
                <a:shade val="51000"/>
                <a:satMod val="130000"/>
              </a:schemeClr>
            </a:gs>
            <a:gs pos="80000">
              <a:schemeClr val="accent2">
                <a:hueOff val="-3571169"/>
                <a:satOff val="-38760"/>
                <a:lumOff val="-3267"/>
                <a:alphaOff val="0"/>
                <a:shade val="93000"/>
                <a:satMod val="130000"/>
              </a:schemeClr>
            </a:gs>
            <a:gs pos="100000">
              <a:schemeClr val="accent2">
                <a:hueOff val="-3571169"/>
                <a:satOff val="-38760"/>
                <a:lumOff val="-326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6.5 Math</a:t>
          </a:r>
          <a:r>
            <a:rPr lang="zh-CN" altLang="en-US" sz="1400" kern="1200" dirty="0" smtClean="0"/>
            <a:t>和</a:t>
          </a:r>
          <a:r>
            <a:rPr lang="en-US" altLang="zh-CN" sz="1400" kern="1200" dirty="0" smtClean="0"/>
            <a:t>Random</a:t>
          </a:r>
          <a:endParaRPr lang="zh-CN" altLang="en-US" sz="1400" kern="1200" dirty="0"/>
        </a:p>
      </dsp:txBody>
      <dsp:txXfrm>
        <a:off x="396820" y="2594844"/>
        <a:ext cx="5232687" cy="372930"/>
      </dsp:txXfrm>
    </dsp:sp>
    <dsp:sp modelId="{75905E06-1707-46FB-9030-6B8A1EE034B2}">
      <dsp:nvSpPr>
        <dsp:cNvPr id="0" name=""/>
        <dsp:cNvSpPr/>
      </dsp:nvSpPr>
      <dsp:spPr>
        <a:xfrm>
          <a:off x="0" y="3416349"/>
          <a:ext cx="7532910" cy="352800"/>
        </a:xfrm>
        <a:prstGeom prst="rect">
          <a:avLst/>
        </a:prstGeom>
        <a:solidFill>
          <a:schemeClr val="lt1">
            <a:alpha val="90000"/>
            <a:hueOff val="0"/>
            <a:satOff val="0"/>
            <a:lumOff val="0"/>
            <a:alphaOff val="0"/>
          </a:schemeClr>
        </a:solidFill>
        <a:ln w="9525" cap="flat" cmpd="sng" algn="ctr">
          <a:solidFill>
            <a:schemeClr val="accent2">
              <a:hueOff val="-4463961"/>
              <a:satOff val="-48450"/>
              <a:lumOff val="-4084"/>
              <a:alphaOff val="0"/>
            </a:schemeClr>
          </a:solidFill>
          <a:prstDash val="solid"/>
        </a:ln>
        <a:effectLst/>
      </dsp:spPr>
      <dsp:style>
        <a:lnRef idx="1">
          <a:scrgbClr r="0" g="0" b="0"/>
        </a:lnRef>
        <a:fillRef idx="1">
          <a:scrgbClr r="0" g="0" b="0"/>
        </a:fillRef>
        <a:effectRef idx="0">
          <a:scrgbClr r="0" g="0" b="0"/>
        </a:effectRef>
        <a:fontRef idx="minor"/>
      </dsp:style>
    </dsp:sp>
    <dsp:sp modelId="{0D06DFCF-C5E8-450C-82DD-3B8DE2F82B7B}">
      <dsp:nvSpPr>
        <dsp:cNvPr id="0" name=""/>
        <dsp:cNvSpPr/>
      </dsp:nvSpPr>
      <dsp:spPr>
        <a:xfrm>
          <a:off x="376645" y="3209708"/>
          <a:ext cx="5273037" cy="413280"/>
        </a:xfrm>
        <a:prstGeom prst="roundRect">
          <a:avLst/>
        </a:prstGeom>
        <a:gradFill rotWithShape="0">
          <a:gsLst>
            <a:gs pos="0">
              <a:schemeClr val="accent2">
                <a:hueOff val="-4463961"/>
                <a:satOff val="-48450"/>
                <a:lumOff val="-4084"/>
                <a:alphaOff val="0"/>
                <a:shade val="51000"/>
                <a:satMod val="130000"/>
              </a:schemeClr>
            </a:gs>
            <a:gs pos="80000">
              <a:schemeClr val="accent2">
                <a:hueOff val="-4463961"/>
                <a:satOff val="-48450"/>
                <a:lumOff val="-4084"/>
                <a:alphaOff val="0"/>
                <a:shade val="93000"/>
                <a:satMod val="130000"/>
              </a:schemeClr>
            </a:gs>
            <a:gs pos="100000">
              <a:schemeClr val="accent2">
                <a:hueOff val="-4463961"/>
                <a:satOff val="-48450"/>
                <a:lumOff val="-408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6.6 </a:t>
          </a:r>
          <a:r>
            <a:rPr lang="zh-CN" altLang="en-US" sz="1400" kern="1200" dirty="0" smtClean="0"/>
            <a:t>日期时间实用工具</a:t>
          </a:r>
          <a:endParaRPr lang="zh-CN" altLang="en-US" sz="1400" kern="1200" dirty="0"/>
        </a:p>
      </dsp:txBody>
      <dsp:txXfrm>
        <a:off x="396820" y="3229883"/>
        <a:ext cx="5232687" cy="372930"/>
      </dsp:txXfrm>
    </dsp:sp>
    <dsp:sp modelId="{3E38EE01-9B37-4602-8157-08BBC09EFC66}">
      <dsp:nvSpPr>
        <dsp:cNvPr id="0" name=""/>
        <dsp:cNvSpPr/>
      </dsp:nvSpPr>
      <dsp:spPr>
        <a:xfrm>
          <a:off x="0" y="4051389"/>
          <a:ext cx="7532910" cy="352800"/>
        </a:xfrm>
        <a:prstGeom prst="rect">
          <a:avLst/>
        </a:prstGeom>
        <a:solidFill>
          <a:schemeClr val="lt1">
            <a:alpha val="90000"/>
            <a:hueOff val="0"/>
            <a:satOff val="0"/>
            <a:lumOff val="0"/>
            <a:alphaOff val="0"/>
          </a:schemeClr>
        </a:solidFill>
        <a:ln w="9525" cap="flat" cmpd="sng" algn="ctr">
          <a:solidFill>
            <a:schemeClr val="accent2">
              <a:hueOff val="-5356753"/>
              <a:satOff val="-58140"/>
              <a:lumOff val="-4901"/>
              <a:alphaOff val="0"/>
            </a:schemeClr>
          </a:solidFill>
          <a:prstDash val="solid"/>
        </a:ln>
        <a:effectLst/>
      </dsp:spPr>
      <dsp:style>
        <a:lnRef idx="1">
          <a:scrgbClr r="0" g="0" b="0"/>
        </a:lnRef>
        <a:fillRef idx="1">
          <a:scrgbClr r="0" g="0" b="0"/>
        </a:fillRef>
        <a:effectRef idx="0">
          <a:scrgbClr r="0" g="0" b="0"/>
        </a:effectRef>
        <a:fontRef idx="minor"/>
      </dsp:style>
    </dsp:sp>
    <dsp:sp modelId="{1956CED0-F0C3-404B-8F3B-8B218FBB58ED}">
      <dsp:nvSpPr>
        <dsp:cNvPr id="0" name=""/>
        <dsp:cNvSpPr/>
      </dsp:nvSpPr>
      <dsp:spPr>
        <a:xfrm>
          <a:off x="376645" y="3844749"/>
          <a:ext cx="5273037" cy="413280"/>
        </a:xfrm>
        <a:prstGeom prst="roundRect">
          <a:avLst/>
        </a:prstGeom>
        <a:gradFill rotWithShape="0">
          <a:gsLst>
            <a:gs pos="0">
              <a:schemeClr val="accent2">
                <a:hueOff val="-5356753"/>
                <a:satOff val="-58140"/>
                <a:lumOff val="-4901"/>
                <a:alphaOff val="0"/>
                <a:shade val="51000"/>
                <a:satMod val="130000"/>
              </a:schemeClr>
            </a:gs>
            <a:gs pos="80000">
              <a:schemeClr val="accent2">
                <a:hueOff val="-5356753"/>
                <a:satOff val="-58140"/>
                <a:lumOff val="-4901"/>
                <a:alphaOff val="0"/>
                <a:shade val="93000"/>
                <a:satMod val="130000"/>
              </a:schemeClr>
            </a:gs>
            <a:gs pos="100000">
              <a:schemeClr val="accent2">
                <a:hueOff val="-5356753"/>
                <a:satOff val="-58140"/>
                <a:lumOff val="-49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308" tIns="0" rIns="199308" bIns="0" numCol="1" spcCol="1270" anchor="ctr" anchorCtr="0">
          <a:noAutofit/>
        </a:bodyPr>
        <a:lstStyle/>
        <a:p>
          <a:pPr lvl="0" algn="l" defTabSz="622300">
            <a:lnSpc>
              <a:spcPct val="90000"/>
            </a:lnSpc>
            <a:spcBef>
              <a:spcPct val="0"/>
            </a:spcBef>
            <a:spcAft>
              <a:spcPct val="35000"/>
            </a:spcAft>
          </a:pPr>
          <a:r>
            <a:rPr lang="en-US" altLang="zh-CN" sz="1400" kern="1200" dirty="0" smtClean="0"/>
            <a:t>6.7 </a:t>
          </a:r>
          <a:r>
            <a:rPr lang="zh-CN" altLang="en-US" sz="1400" kern="1200" dirty="0" smtClean="0"/>
            <a:t>集合类</a:t>
          </a:r>
          <a:endParaRPr lang="zh-CN" altLang="en-US" sz="1400" kern="1200" dirty="0"/>
        </a:p>
      </dsp:txBody>
      <dsp:txXfrm>
        <a:off x="396820" y="3864924"/>
        <a:ext cx="523268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B19548-F454-4331-83C2-8A7F164E39A3}" type="datetimeFigureOut">
              <a:rPr lang="zh-CN" altLang="en-US" smtClean="0"/>
              <a:pPr/>
              <a:t>2020/9/25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E25D8A-A620-4ACE-B1CF-F6E9B44ECD23}" type="slidenum">
              <a:rPr lang="zh-CN" altLang="en-US" smtClean="0"/>
              <a:pPr/>
              <a:t>‹#›</a:t>
            </a:fld>
            <a:endParaRPr lang="zh-CN" altLang="en-US"/>
          </a:p>
        </p:txBody>
      </p:sp>
    </p:spTree>
    <p:extLst>
      <p:ext uri="{BB962C8B-B14F-4D97-AF65-F5344CB8AC3E}">
        <p14:creationId xmlns:p14="http://schemas.microsoft.com/office/powerpoint/2010/main" val="3486908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E75B1-D996-41EC-AA92-8E0F9339AE2C}" type="datetimeFigureOut">
              <a:rPr lang="zh-CN" altLang="en-US" smtClean="0"/>
              <a:pPr/>
              <a:t>2020/9/25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CBB548-4544-46A5-8423-F94A584A1612}" type="slidenum">
              <a:rPr lang="zh-CN" altLang="en-US" smtClean="0"/>
              <a:pPr/>
              <a:t>‹#›</a:t>
            </a:fld>
            <a:endParaRPr lang="zh-CN" altLang="en-US"/>
          </a:p>
        </p:txBody>
      </p:sp>
    </p:spTree>
    <p:extLst>
      <p:ext uri="{BB962C8B-B14F-4D97-AF65-F5344CB8AC3E}">
        <p14:creationId xmlns:p14="http://schemas.microsoft.com/office/powerpoint/2010/main" val="102510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D6A1DB-A09E-4EE2-A5C9-C9D6805F2BA3}" type="slidenum">
              <a:rPr lang="zh-CN" altLang="en-US"/>
              <a:pPr fontAlgn="base">
                <a:spcBef>
                  <a:spcPct val="0"/>
                </a:spcBef>
                <a:spcAft>
                  <a:spcPct val="0"/>
                </a:spcAft>
              </a:pPr>
              <a:t>2</a:t>
            </a:fld>
            <a:endParaRPr lang="en-US" altLang="zh-CN"/>
          </a:p>
        </p:txBody>
      </p:sp>
    </p:spTree>
    <p:extLst>
      <p:ext uri="{BB962C8B-B14F-4D97-AF65-F5344CB8AC3E}">
        <p14:creationId xmlns:p14="http://schemas.microsoft.com/office/powerpoint/2010/main" val="219125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提出问题，如何进行逆排序？</a:t>
            </a:r>
            <a:endParaRPr lang="en-US" altLang="zh-CN" dirty="0" smtClean="0"/>
          </a:p>
          <a:p>
            <a:r>
              <a:rPr lang="zh-CN" altLang="en-US" dirty="0" smtClean="0"/>
              <a:t>逆排序，就是在原来的排序结果相反。</a:t>
            </a:r>
            <a:endParaRPr lang="en-US" altLang="zh-CN" dirty="0" smtClean="0"/>
          </a:p>
          <a:p>
            <a:r>
              <a:rPr lang="zh-CN" altLang="en-US" dirty="0" smtClean="0"/>
              <a:t>解决办法， 可以创建自己的比较器，定义自己的规则。 或者使用已有的比较器的</a:t>
            </a:r>
            <a:r>
              <a:rPr lang="en-US" altLang="zh-CN" dirty="0" smtClean="0"/>
              <a:t>reversed</a:t>
            </a:r>
            <a:r>
              <a:rPr lang="zh-CN" altLang="en-US" dirty="0" smtClean="0"/>
              <a:t>函数。</a:t>
            </a:r>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7</a:t>
            </a:fld>
            <a:endParaRPr lang="zh-CN" altLang="en-US"/>
          </a:p>
        </p:txBody>
      </p:sp>
    </p:spTree>
    <p:extLst>
      <p:ext uri="{BB962C8B-B14F-4D97-AF65-F5344CB8AC3E}">
        <p14:creationId xmlns:p14="http://schemas.microsoft.com/office/powerpoint/2010/main" val="2319818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更多实例参考这里：</a:t>
            </a:r>
            <a:endParaRPr lang="en-US" altLang="zh-CN" dirty="0" smtClean="0"/>
          </a:p>
          <a:p>
            <a:r>
              <a:rPr lang="en-US" altLang="zh-CN" dirty="0" smtClean="0"/>
              <a:t>https://www.cnblogs.com/lzq198754/p/5780340.html</a:t>
            </a:r>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15</a:t>
            </a:fld>
            <a:endParaRPr lang="zh-CN" altLang="en-US"/>
          </a:p>
        </p:txBody>
      </p:sp>
    </p:spTree>
    <p:extLst>
      <p:ext uri="{BB962C8B-B14F-4D97-AF65-F5344CB8AC3E}">
        <p14:creationId xmlns:p14="http://schemas.microsoft.com/office/powerpoint/2010/main" val="308028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CBB548-4544-46A5-8423-F94A584A1612}" type="slidenum">
              <a:rPr lang="zh-CN" altLang="en-US" smtClean="0"/>
              <a:pPr/>
              <a:t>17</a:t>
            </a:fld>
            <a:endParaRPr lang="zh-CN" altLang="en-US"/>
          </a:p>
        </p:txBody>
      </p:sp>
    </p:spTree>
    <p:extLst>
      <p:ext uri="{BB962C8B-B14F-4D97-AF65-F5344CB8AC3E}">
        <p14:creationId xmlns:p14="http://schemas.microsoft.com/office/powerpoint/2010/main" val="1043555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www.cqu.edu.c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nordridesign.com/" TargetMode="External"/><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5"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074" r="11656" b="3263"/>
          <a:stretch/>
        </p:blipFill>
        <p:spPr bwMode="auto">
          <a:xfrm flipV="1">
            <a:off x="3111190" y="-1"/>
            <a:ext cx="6057842"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矩形 11"/>
          <p:cNvSpPr>
            <a:spLocks noChangeArrowheads="1"/>
          </p:cNvSpPr>
          <p:nvPr userDrawn="1"/>
        </p:nvSpPr>
        <p:spPr bwMode="auto">
          <a:xfrm>
            <a:off x="19228" y="6886078"/>
            <a:ext cx="9144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
        <p:nvSpPr>
          <p:cNvPr id="23" name="Rectangle 5">
            <a:hlinkClick r:id="rId3"/>
          </p:cNvPr>
          <p:cNvSpPr txBox="1">
            <a:spLocks noChangeArrowheads="1"/>
          </p:cNvSpPr>
          <p:nvPr userDrawn="1"/>
        </p:nvSpPr>
        <p:spPr bwMode="gray">
          <a:xfrm>
            <a:off x="-17285" y="5876800"/>
            <a:ext cx="3059832" cy="504527"/>
          </a:xfrm>
          <a:prstGeom prst="rect">
            <a:avLst/>
          </a:prstGeom>
          <a:gradFill flip="none" rotWithShape="1">
            <a:gsLst>
              <a:gs pos="0">
                <a:schemeClr val="bg1">
                  <a:alpha val="29000"/>
                </a:schemeClr>
              </a:gs>
              <a:gs pos="100000">
                <a:schemeClr val="bg1">
                  <a:lumMod val="75000"/>
                  <a:alpha val="48000"/>
                </a:schemeClr>
              </a:gs>
            </a:gsLst>
            <a:lin ang="10800000" scaled="1"/>
            <a:tileRect/>
          </a:gradFill>
          <a:ln>
            <a:noFill/>
          </a:ln>
        </p:spPr>
        <p:txBody>
          <a:bodyPr lIns="144000" rIns="504000"/>
          <a:lstStyle>
            <a:lvl1pPr>
              <a:defRPr>
                <a:solidFill>
                  <a:schemeClr val="tx1"/>
                </a:solidFill>
                <a:latin typeface="Arial" charset="0"/>
                <a:ea typeface="黑体" pitchFamily="2" charset="-122"/>
              </a:defRPr>
            </a:lvl1pPr>
            <a:lvl2pPr marL="742950" indent="-285750">
              <a:defRPr>
                <a:solidFill>
                  <a:schemeClr val="tx1"/>
                </a:solidFill>
                <a:latin typeface="Arial" charset="0"/>
                <a:ea typeface="黑体" pitchFamily="2" charset="-122"/>
              </a:defRPr>
            </a:lvl2pPr>
            <a:lvl3pPr marL="1143000" indent="-228600">
              <a:defRPr>
                <a:solidFill>
                  <a:schemeClr val="tx1"/>
                </a:solidFill>
                <a:latin typeface="Arial" charset="0"/>
                <a:ea typeface="黑体" pitchFamily="2" charset="-122"/>
              </a:defRPr>
            </a:lvl3pPr>
            <a:lvl4pPr marL="1600200" indent="-228600">
              <a:defRPr>
                <a:solidFill>
                  <a:schemeClr val="tx1"/>
                </a:solidFill>
                <a:latin typeface="Arial" charset="0"/>
                <a:ea typeface="黑体" pitchFamily="2" charset="-122"/>
              </a:defRPr>
            </a:lvl4pPr>
            <a:lvl5pPr marL="2057400" indent="-228600">
              <a:defRPr>
                <a:solidFill>
                  <a:schemeClr val="tx1"/>
                </a:solidFill>
                <a:latin typeface="Arial" charset="0"/>
                <a:ea typeface="黑体" pitchFamily="2" charset="-122"/>
              </a:defRPr>
            </a:lvl5pPr>
            <a:lvl6pPr marL="2514600" indent="-228600" fontAlgn="base">
              <a:spcBef>
                <a:spcPct val="0"/>
              </a:spcBef>
              <a:spcAft>
                <a:spcPct val="0"/>
              </a:spcAft>
              <a:defRPr>
                <a:solidFill>
                  <a:schemeClr val="tx1"/>
                </a:solidFill>
                <a:latin typeface="Arial" charset="0"/>
                <a:ea typeface="黑体" pitchFamily="2" charset="-122"/>
              </a:defRPr>
            </a:lvl6pPr>
            <a:lvl7pPr marL="2971800" indent="-228600" fontAlgn="base">
              <a:spcBef>
                <a:spcPct val="0"/>
              </a:spcBef>
              <a:spcAft>
                <a:spcPct val="0"/>
              </a:spcAft>
              <a:defRPr>
                <a:solidFill>
                  <a:schemeClr val="tx1"/>
                </a:solidFill>
                <a:latin typeface="Arial" charset="0"/>
                <a:ea typeface="黑体" pitchFamily="2" charset="-122"/>
              </a:defRPr>
            </a:lvl7pPr>
            <a:lvl8pPr marL="3429000" indent="-228600" fontAlgn="base">
              <a:spcBef>
                <a:spcPct val="0"/>
              </a:spcBef>
              <a:spcAft>
                <a:spcPct val="0"/>
              </a:spcAft>
              <a:defRPr>
                <a:solidFill>
                  <a:schemeClr val="tx1"/>
                </a:solidFill>
                <a:latin typeface="Arial" charset="0"/>
                <a:ea typeface="黑体" pitchFamily="2" charset="-122"/>
              </a:defRPr>
            </a:lvl8pPr>
            <a:lvl9pPr marL="3886200" indent="-228600" fontAlgn="base">
              <a:spcBef>
                <a:spcPct val="0"/>
              </a:spcBef>
              <a:spcAft>
                <a:spcPct val="0"/>
              </a:spcAft>
              <a:defRPr>
                <a:solidFill>
                  <a:schemeClr val="tx1"/>
                </a:solidFill>
                <a:latin typeface="Arial" charset="0"/>
                <a:ea typeface="黑体" pitchFamily="2" charset="-122"/>
              </a:defRPr>
            </a:lvl9pPr>
          </a:lstStyle>
          <a:p>
            <a:pPr marL="0" indent="35560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itchFamily="34" charset="0"/>
              <a:ea typeface="+mj-ea"/>
              <a:cs typeface="Arial" pitchFamily="34" charset="0"/>
            </a:endParaRPr>
          </a:p>
        </p:txBody>
      </p:sp>
      <p:sp>
        <p:nvSpPr>
          <p:cNvPr id="2" name="标题 1"/>
          <p:cNvSpPr>
            <a:spLocks noGrp="1"/>
          </p:cNvSpPr>
          <p:nvPr userDrawn="1">
            <p:ph type="ctrTitle"/>
          </p:nvPr>
        </p:nvSpPr>
        <p:spPr>
          <a:xfrm>
            <a:off x="468313" y="2132856"/>
            <a:ext cx="6047903" cy="639678"/>
          </a:xfrm>
          <a:prstGeom prst="rect">
            <a:avLst/>
          </a:prstGeom>
        </p:spPr>
        <p:txBody>
          <a:bodyPr>
            <a:noAutofit/>
          </a:bodyPr>
          <a:lstStyle>
            <a:lvl1pPr algn="l">
              <a:defRPr sz="5400" b="1">
                <a:solidFill>
                  <a:schemeClr val="tx1"/>
                </a:solidFill>
                <a:latin typeface="+mj-ea"/>
                <a:ea typeface="+mj-ea"/>
              </a:defRPr>
            </a:lvl1pPr>
          </a:lstStyle>
          <a:p>
            <a:r>
              <a:rPr lang="zh-CN" altLang="en-US" smtClean="0"/>
              <a:t>单击此处编辑母版标题样式</a:t>
            </a:r>
            <a:endParaRPr lang="zh-CN" altLang="en-US" dirty="0"/>
          </a:p>
        </p:txBody>
      </p:sp>
      <p:sp>
        <p:nvSpPr>
          <p:cNvPr id="3" name="副标题 2"/>
          <p:cNvSpPr>
            <a:spLocks noGrp="1"/>
          </p:cNvSpPr>
          <p:nvPr userDrawn="1">
            <p:ph type="subTitle" idx="1"/>
          </p:nvPr>
        </p:nvSpPr>
        <p:spPr>
          <a:xfrm>
            <a:off x="468314" y="2952936"/>
            <a:ext cx="6047292" cy="372244"/>
          </a:xfrm>
          <a:prstGeom prst="rect">
            <a:avLst/>
          </a:prstGeom>
        </p:spPr>
        <p:txBody>
          <a:bodyPr>
            <a:noAutofit/>
          </a:bodyPr>
          <a:lstStyle>
            <a:lvl1pPr marL="0" indent="0" algn="l">
              <a:buNone/>
              <a:defRPr sz="3600">
                <a:solidFill>
                  <a:schemeClr val="tx1"/>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zh-CN" altLang="en-US" dirty="0"/>
          </a:p>
        </p:txBody>
      </p:sp>
      <p:pic>
        <p:nvPicPr>
          <p:cNvPr id="8" name="Picture 2" descr="http://www.cqu.edu.cn/Sites/CQUmain/Themes/Default/Images/logo.png">
            <a:hlinkClick r:id="rId4" tooltip="重庆大学"/>
          </p:cNvPr>
          <p:cNvPicPr>
            <a:picLocks noChangeAspect="1" noChangeArrowheads="1"/>
          </p:cNvPicPr>
          <p:nvPr userDrawn="1"/>
        </p:nvPicPr>
        <p:blipFill>
          <a:blip r:embed="rId5" cstate="print"/>
          <a:srcRect/>
          <a:stretch>
            <a:fillRect/>
          </a:stretch>
        </p:blipFill>
        <p:spPr bwMode="auto">
          <a:xfrm>
            <a:off x="467544" y="836712"/>
            <a:ext cx="1748206" cy="554310"/>
          </a:xfrm>
          <a:prstGeom prst="rect">
            <a:avLst/>
          </a:prstGeom>
          <a:noFill/>
        </p:spPr>
      </p:pic>
    </p:spTree>
    <p:extLst>
      <p:ext uri="{BB962C8B-B14F-4D97-AF65-F5344CB8AC3E}">
        <p14:creationId xmlns:p14="http://schemas.microsoft.com/office/powerpoint/2010/main" val="25610660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smtClean="0"/>
              <a:t>单击此处编辑母版标题样式</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灯片编号占位符 3"/>
          <p:cNvSpPr>
            <a:spLocks noGrp="1"/>
          </p:cNvSpPr>
          <p:nvPr>
            <p:ph type="sldNum" sz="quarter" idx="11"/>
          </p:nvPr>
        </p:nvSpPr>
        <p:spPr/>
        <p:txBody>
          <a:bodyPr/>
          <a:lstStyle/>
          <a:p>
            <a:r>
              <a:rPr lang="en-US" altLang="zh-CN" dirty="0" smtClean="0"/>
              <a:t>P</a:t>
            </a:r>
            <a:fld id="{62DCC93C-90AC-48A1-9D9E-CBAB17A91522}" type="slidenum">
              <a:rPr lang="zh-CN" altLang="en-US" smtClean="0"/>
              <a:pPr/>
              <a:t>‹#›</a:t>
            </a:fld>
            <a:endParaRPr lang="zh-CN" altLang="en-US" dirty="0"/>
          </a:p>
        </p:txBody>
      </p:sp>
      <p:sp>
        <p:nvSpPr>
          <p:cNvPr id="5" name="内容占位符 8"/>
          <p:cNvSpPr>
            <a:spLocks noGrp="1"/>
          </p:cNvSpPr>
          <p:nvPr>
            <p:ph sz="quarter" idx="12"/>
          </p:nvPr>
        </p:nvSpPr>
        <p:spPr>
          <a:xfrm>
            <a:off x="468312" y="981075"/>
            <a:ext cx="8207376" cy="5400675"/>
          </a:xfrm>
        </p:spPr>
        <p:txBody>
          <a:bodyPr/>
          <a:lstStyle>
            <a:lvl1pPr>
              <a:lnSpc>
                <a:spcPct val="120000"/>
              </a:lnSpc>
              <a:buClr>
                <a:srgbClr val="7030A0"/>
              </a:buClr>
              <a:buSzPct val="70000"/>
              <a:buFont typeface="Wingdings" pitchFamily="2" charset="2"/>
              <a:buChar char="n"/>
              <a:defRPr sz="2600" baseline="0"/>
            </a:lvl1pPr>
            <a:lvl2pPr>
              <a:defRPr sz="2200"/>
            </a:lvl2pPr>
            <a:lvl3pPr>
              <a:defRPr sz="1600"/>
            </a:lvl3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pic>
        <p:nvPicPr>
          <p:cNvPr id="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tretch/>
        </p:blipFill>
        <p:spPr bwMode="auto">
          <a:xfrm>
            <a:off x="477838" y="6381750"/>
            <a:ext cx="8188325"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0578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endParaRPr lang="zh-CN" altLang="en-US" dirty="0"/>
          </a:p>
        </p:txBody>
      </p:sp>
      <p:sp>
        <p:nvSpPr>
          <p:cNvPr id="5" name="灯片编号占位符 3"/>
          <p:cNvSpPr>
            <a:spLocks noGrp="1"/>
          </p:cNvSpPr>
          <p:nvPr>
            <p:ph type="sldNum" sz="quarter" idx="11"/>
          </p:nvPr>
        </p:nvSpPr>
        <p:spPr>
          <a:xfrm>
            <a:off x="468313" y="6453188"/>
            <a:ext cx="1007343" cy="268287"/>
          </a:xfrm>
        </p:spPr>
        <p:txBody>
          <a:bodyPr/>
          <a:lstStyle/>
          <a:p>
            <a:r>
              <a:rPr lang="en-US" altLang="zh-CN" dirty="0" smtClean="0"/>
              <a:t>P</a:t>
            </a:r>
            <a:fld id="{62DCC93C-90AC-48A1-9D9E-CBAB17A91522}" type="slidenum">
              <a:rPr lang="zh-CN" altLang="en-US" smtClean="0"/>
              <a:pPr/>
              <a:t>‹#›</a:t>
            </a:fld>
            <a:endParaRPr lang="zh-CN" altLang="en-US" dirty="0"/>
          </a:p>
        </p:txBody>
      </p:sp>
    </p:spTree>
    <p:extLst>
      <p:ext uri="{BB962C8B-B14F-4D97-AF65-F5344CB8AC3E}">
        <p14:creationId xmlns:p14="http://schemas.microsoft.com/office/powerpoint/2010/main" val="4250065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endParaRPr lang="zh-CN" altLang="en-US" dirty="0"/>
          </a:p>
        </p:txBody>
      </p:sp>
      <p:sp>
        <p:nvSpPr>
          <p:cNvPr id="6" name="灯片编号占位符 3"/>
          <p:cNvSpPr>
            <a:spLocks noGrp="1"/>
          </p:cNvSpPr>
          <p:nvPr>
            <p:ph type="sldNum" sz="quarter" idx="11"/>
          </p:nvPr>
        </p:nvSpPr>
        <p:spPr>
          <a:xfrm>
            <a:off x="468313" y="6453188"/>
            <a:ext cx="1007343" cy="268287"/>
          </a:xfrm>
        </p:spPr>
        <p:txBody>
          <a:bodyPr/>
          <a:lstStyle/>
          <a:p>
            <a:r>
              <a:rPr lang="en-US" altLang="zh-CN" dirty="0" smtClean="0"/>
              <a:t>P</a:t>
            </a:r>
            <a:fld id="{62DCC93C-90AC-48A1-9D9E-CBAB17A91522}" type="slidenum">
              <a:rPr lang="zh-CN" altLang="en-US" smtClean="0"/>
              <a:pPr/>
              <a:t>‹#›</a:t>
            </a:fld>
            <a:endParaRPr lang="zh-CN" altLang="en-US" dirty="0"/>
          </a:p>
        </p:txBody>
      </p:sp>
      <p:sp>
        <p:nvSpPr>
          <p:cNvPr id="7" name="矩形 11"/>
          <p:cNvSpPr>
            <a:spLocks noChangeArrowheads="1"/>
          </p:cNvSpPr>
          <p:nvPr userDrawn="1"/>
        </p:nvSpPr>
        <p:spPr bwMode="auto">
          <a:xfrm>
            <a:off x="0" y="6864350"/>
            <a:ext cx="9144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Tree>
    <p:extLst>
      <p:ext uri="{BB962C8B-B14F-4D97-AF65-F5344CB8AC3E}">
        <p14:creationId xmlns:p14="http://schemas.microsoft.com/office/powerpoint/2010/main" val="4243940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配色方案说明">
    <p:spTree>
      <p:nvGrpSpPr>
        <p:cNvPr id="1" name=""/>
        <p:cNvGrpSpPr/>
        <p:nvPr/>
      </p:nvGrpSpPr>
      <p:grpSpPr>
        <a:xfrm>
          <a:off x="0" y="0"/>
          <a:ext cx="0" cy="0"/>
          <a:chOff x="0" y="0"/>
          <a:chExt cx="0" cy="0"/>
        </a:xfrm>
      </p:grpSpPr>
      <p:sp>
        <p:nvSpPr>
          <p:cNvPr id="56" name="日期占位符 55"/>
          <p:cNvSpPr>
            <a:spLocks noGrp="1"/>
          </p:cNvSpPr>
          <p:nvPr>
            <p:ph type="dt" sz="half" idx="14"/>
          </p:nvPr>
        </p:nvSpPr>
        <p:spPr/>
        <p:txBody>
          <a:bodyPr/>
          <a:lstStyle/>
          <a:p>
            <a:endParaRPr lang="zh-CN" altLang="en-US"/>
          </a:p>
        </p:txBody>
      </p:sp>
      <p:sp>
        <p:nvSpPr>
          <p:cNvPr id="57" name="页脚占位符 56"/>
          <p:cNvSpPr>
            <a:spLocks noGrp="1"/>
          </p:cNvSpPr>
          <p:nvPr>
            <p:ph type="ftr" sz="quarter" idx="15"/>
          </p:nvPr>
        </p:nvSpPr>
        <p:spPr/>
        <p:txBody>
          <a:bodyPr/>
          <a:lstStyle/>
          <a:p>
            <a:endParaRPr lang="zh-CN" altLang="en-US" dirty="0"/>
          </a:p>
        </p:txBody>
      </p:sp>
      <p:sp>
        <p:nvSpPr>
          <p:cNvPr id="58" name="灯片编号占位符 57"/>
          <p:cNvSpPr>
            <a:spLocks noGrp="1"/>
          </p:cNvSpPr>
          <p:nvPr>
            <p:ph type="sldNum" sz="quarter" idx="16"/>
          </p:nvPr>
        </p:nvSpPr>
        <p:spPr/>
        <p:txBody>
          <a:bodyPr/>
          <a:lstStyle/>
          <a:p>
            <a:r>
              <a:rPr lang="en-US" altLang="zh-CN" smtClean="0"/>
              <a:t>P</a:t>
            </a:r>
            <a:fld id="{62DCC93C-90AC-48A1-9D9E-CBAB17A91522}" type="slidenum">
              <a:rPr lang="zh-CN" altLang="en-US" smtClean="0"/>
              <a:pPr/>
              <a:t>‹#›</a:t>
            </a:fld>
            <a:endParaRPr lang="zh-CN" altLang="en-US" dirty="0"/>
          </a:p>
        </p:txBody>
      </p:sp>
      <p:grpSp>
        <p:nvGrpSpPr>
          <p:cNvPr id="2" name="组合 1"/>
          <p:cNvGrpSpPr/>
          <p:nvPr userDrawn="1"/>
        </p:nvGrpSpPr>
        <p:grpSpPr>
          <a:xfrm>
            <a:off x="741702" y="1398826"/>
            <a:ext cx="7672274" cy="4811474"/>
            <a:chOff x="468311" y="1227376"/>
            <a:chExt cx="8219055" cy="5154374"/>
          </a:xfrm>
        </p:grpSpPr>
        <p:sp>
          <p:nvSpPr>
            <p:cNvPr id="6" name="矩形 5"/>
            <p:cNvSpPr/>
            <p:nvPr userDrawn="1"/>
          </p:nvSpPr>
          <p:spPr bwMode="auto">
            <a:xfrm>
              <a:off x="7477213"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7" name="矩形 6"/>
            <p:cNvSpPr/>
            <p:nvPr userDrawn="1"/>
          </p:nvSpPr>
          <p:spPr bwMode="auto">
            <a:xfrm>
              <a:off x="3266666" y="2816932"/>
              <a:ext cx="1210153"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矩形 7"/>
            <p:cNvSpPr/>
            <p:nvPr userDrawn="1"/>
          </p:nvSpPr>
          <p:spPr bwMode="auto">
            <a:xfrm>
              <a:off x="468314" y="2816932"/>
              <a:ext cx="2606725" cy="1213910"/>
            </a:xfrm>
            <a:prstGeom prst="rect">
              <a:avLst/>
            </a:prstGeom>
            <a:gradFill flip="none" rotWithShape="1">
              <a:gsLst>
                <a:gs pos="100000">
                  <a:schemeClr val="bg1">
                    <a:alpha val="0"/>
                  </a:schemeClr>
                </a:gs>
                <a:gs pos="0">
                  <a:schemeClr val="bg1">
                    <a:lumMod val="95000"/>
                    <a:alpha val="0"/>
                  </a:schemeClr>
                </a:gs>
                <a:gs pos="47000">
                  <a:schemeClr val="bg1">
                    <a:lumMod val="85000"/>
                  </a:schemeClr>
                </a:gs>
              </a:gsLst>
              <a:lin ang="16200000" scaled="1"/>
              <a:tileRect/>
            </a:gradFill>
            <a:ln>
              <a:noFill/>
            </a:ln>
            <a:ex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0" name="左大括号 9"/>
            <p:cNvSpPr/>
            <p:nvPr userDrawn="1"/>
          </p:nvSpPr>
          <p:spPr>
            <a:xfrm rot="5400000">
              <a:off x="4342637" y="-2230069"/>
              <a:ext cx="454784" cy="820343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userDrawn="1"/>
          </p:nvSpPr>
          <p:spPr bwMode="auto">
            <a:xfrm>
              <a:off x="468313" y="2564904"/>
              <a:ext cx="504056" cy="504056"/>
            </a:xfrm>
            <a:prstGeom prst="ellipse">
              <a:avLst/>
            </a:prstGeom>
            <a:solidFill>
              <a:schemeClr val="bg1"/>
            </a:solidFill>
            <a:ln>
              <a:solidFill>
                <a:schemeClr val="bg1">
                  <a:lumMod val="85000"/>
                </a:schemeClr>
              </a:solid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椭圆 11"/>
            <p:cNvSpPr/>
            <p:nvPr userDrawn="1"/>
          </p:nvSpPr>
          <p:spPr bwMode="auto">
            <a:xfrm>
              <a:off x="1169203" y="2564904"/>
              <a:ext cx="504056" cy="504056"/>
            </a:xfrm>
            <a:prstGeom prst="ellipse">
              <a:avLst/>
            </a:prstGeom>
            <a:solidFill>
              <a:schemeClr val="tx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椭圆 12"/>
            <p:cNvSpPr/>
            <p:nvPr userDrawn="1"/>
          </p:nvSpPr>
          <p:spPr bwMode="auto">
            <a:xfrm>
              <a:off x="1870093" y="2564904"/>
              <a:ext cx="504056" cy="504056"/>
            </a:xfrm>
            <a:prstGeom prst="ellipse">
              <a:avLst/>
            </a:prstGeom>
            <a:solidFill>
              <a:schemeClr val="bg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椭圆 13"/>
            <p:cNvSpPr/>
            <p:nvPr userDrawn="1"/>
          </p:nvSpPr>
          <p:spPr bwMode="auto">
            <a:xfrm>
              <a:off x="2570983" y="2564904"/>
              <a:ext cx="504056" cy="504056"/>
            </a:xfrm>
            <a:prstGeom prst="ellipse">
              <a:avLst/>
            </a:prstGeom>
            <a:solidFill>
              <a:schemeClr val="tx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椭圆 14"/>
            <p:cNvSpPr/>
            <p:nvPr userDrawn="1"/>
          </p:nvSpPr>
          <p:spPr bwMode="auto">
            <a:xfrm>
              <a:off x="3271873" y="2564904"/>
              <a:ext cx="504056" cy="504056"/>
            </a:xfrm>
            <a:prstGeom prst="ellipse">
              <a:avLst/>
            </a:prstGeom>
            <a:solidFill>
              <a:schemeClr val="accent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椭圆 15"/>
            <p:cNvSpPr/>
            <p:nvPr userDrawn="1"/>
          </p:nvSpPr>
          <p:spPr bwMode="auto">
            <a:xfrm>
              <a:off x="3972763" y="2564904"/>
              <a:ext cx="504056" cy="504056"/>
            </a:xfrm>
            <a:prstGeom prst="ellipse">
              <a:avLst/>
            </a:prstGeom>
            <a:solidFill>
              <a:schemeClr val="accent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椭圆 16"/>
            <p:cNvSpPr/>
            <p:nvPr userDrawn="1"/>
          </p:nvSpPr>
          <p:spPr bwMode="auto">
            <a:xfrm>
              <a:off x="4673653" y="2564904"/>
              <a:ext cx="504056" cy="504056"/>
            </a:xfrm>
            <a:prstGeom prst="ellipse">
              <a:avLst/>
            </a:prstGeom>
            <a:solidFill>
              <a:schemeClr val="accent3"/>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椭圆 17"/>
            <p:cNvSpPr/>
            <p:nvPr userDrawn="1"/>
          </p:nvSpPr>
          <p:spPr bwMode="auto">
            <a:xfrm>
              <a:off x="5374543" y="2564904"/>
              <a:ext cx="504056" cy="504056"/>
            </a:xfrm>
            <a:prstGeom prst="ellipse">
              <a:avLst/>
            </a:prstGeom>
            <a:solidFill>
              <a:schemeClr val="accent4"/>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9" name="椭圆 18"/>
            <p:cNvSpPr/>
            <p:nvPr userDrawn="1"/>
          </p:nvSpPr>
          <p:spPr bwMode="auto">
            <a:xfrm>
              <a:off x="6075433" y="2564904"/>
              <a:ext cx="504056" cy="504056"/>
            </a:xfrm>
            <a:prstGeom prst="ellipse">
              <a:avLst/>
            </a:prstGeom>
            <a:solidFill>
              <a:schemeClr val="accent5"/>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9</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0" name="椭圆 19"/>
            <p:cNvSpPr/>
            <p:nvPr userDrawn="1"/>
          </p:nvSpPr>
          <p:spPr bwMode="auto">
            <a:xfrm>
              <a:off x="6776323" y="2564904"/>
              <a:ext cx="504056" cy="504056"/>
            </a:xfrm>
            <a:prstGeom prst="ellipse">
              <a:avLst/>
            </a:prstGeom>
            <a:solidFill>
              <a:schemeClr val="accent6"/>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10</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1" name="椭圆 20"/>
            <p:cNvSpPr/>
            <p:nvPr userDrawn="1"/>
          </p:nvSpPr>
          <p:spPr bwMode="auto">
            <a:xfrm>
              <a:off x="7477213" y="2564904"/>
              <a:ext cx="504056" cy="504056"/>
            </a:xfrm>
            <a:prstGeom prst="ellipse">
              <a:avLst/>
            </a:prstGeom>
            <a:solidFill>
              <a:srgbClr val="0070C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2" name="椭圆 21"/>
            <p:cNvSpPr/>
            <p:nvPr userDrawn="1"/>
          </p:nvSpPr>
          <p:spPr bwMode="auto">
            <a:xfrm>
              <a:off x="8178102" y="2564904"/>
              <a:ext cx="504056" cy="504056"/>
            </a:xfrm>
            <a:prstGeom prst="ellipse">
              <a:avLst/>
            </a:prstGeom>
            <a:solidFill>
              <a:srgbClr val="7030A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3" name="左大括号 22"/>
            <p:cNvSpPr/>
            <p:nvPr userDrawn="1"/>
          </p:nvSpPr>
          <p:spPr>
            <a:xfrm rot="5400000">
              <a:off x="3736233"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左大括号 23"/>
            <p:cNvSpPr/>
            <p:nvPr userDrawn="1"/>
          </p:nvSpPr>
          <p:spPr>
            <a:xfrm rot="5400000">
              <a:off x="5887737" y="1050984"/>
              <a:ext cx="227392" cy="255789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左大括号 24"/>
            <p:cNvSpPr/>
            <p:nvPr userDrawn="1"/>
          </p:nvSpPr>
          <p:spPr>
            <a:xfrm rot="5400000">
              <a:off x="7941572" y="1751874"/>
              <a:ext cx="227392" cy="11561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p:cNvSpPr/>
            <p:nvPr userDrawn="1"/>
          </p:nvSpPr>
          <p:spPr>
            <a:xfrm rot="5400000">
              <a:off x="1605452" y="1079093"/>
              <a:ext cx="227392" cy="2501673"/>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左大括号 26"/>
            <p:cNvSpPr/>
            <p:nvPr userDrawn="1"/>
          </p:nvSpPr>
          <p:spPr>
            <a:xfrm rot="5400000" flipH="1">
              <a:off x="4342828" y="632797"/>
              <a:ext cx="415982" cy="8165010"/>
            </a:xfrm>
            <a:prstGeom prst="leftBrace">
              <a:avLst>
                <a:gd name="adj1" fmla="val 51183"/>
                <a:gd name="adj2" fmla="val 50000"/>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内容占位符 4"/>
            <p:cNvSpPr txBox="1">
              <a:spLocks/>
            </p:cNvSpPr>
            <p:nvPr userDrawn="1"/>
          </p:nvSpPr>
          <p:spPr>
            <a:xfrm>
              <a:off x="468314" y="5008949"/>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1600" b="1" dirty="0">
                  <a:solidFill>
                    <a:schemeClr val="bg1">
                      <a:lumMod val="50000"/>
                    </a:schemeClr>
                  </a:solidFill>
                </a:rPr>
                <a:t>2003</a:t>
              </a:r>
              <a:r>
                <a:rPr lang="zh-CN" altLang="en-US" sz="1600" b="1" dirty="0">
                  <a:solidFill>
                    <a:schemeClr val="bg1">
                      <a:lumMod val="50000"/>
                    </a:schemeClr>
                  </a:solidFill>
                </a:rPr>
                <a:t>版本配色方案 </a:t>
              </a:r>
              <a:r>
                <a:rPr lang="zh-CN" altLang="en-US" sz="1600" b="1" dirty="0" smtClean="0"/>
                <a:t>（</a:t>
              </a:r>
              <a:r>
                <a:rPr lang="en-US" altLang="zh-CN" sz="1600" b="1" dirty="0" smtClean="0"/>
                <a:t>8</a:t>
              </a:r>
              <a:r>
                <a:rPr lang="zh-CN" altLang="en-US" sz="1600" b="1" dirty="0" smtClean="0"/>
                <a:t>种配色）</a:t>
              </a:r>
              <a:endParaRPr lang="zh-CN" altLang="en-US" sz="1600" b="1" dirty="0"/>
            </a:p>
          </p:txBody>
        </p:sp>
        <p:sp>
          <p:nvSpPr>
            <p:cNvPr id="29" name="TextBox 28"/>
            <p:cNvSpPr txBox="1"/>
            <p:nvPr userDrawn="1"/>
          </p:nvSpPr>
          <p:spPr>
            <a:xfrm>
              <a:off x="1305749" y="1916832"/>
              <a:ext cx="889987" cy="27796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文字与背景</a:t>
              </a:r>
            </a:p>
          </p:txBody>
        </p:sp>
        <p:sp>
          <p:nvSpPr>
            <p:cNvPr id="30" name="TextBox 29"/>
            <p:cNvSpPr txBox="1"/>
            <p:nvPr userDrawn="1"/>
          </p:nvSpPr>
          <p:spPr>
            <a:xfrm>
              <a:off x="3555616" y="1916832"/>
              <a:ext cx="588624" cy="26956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常用色</a:t>
              </a:r>
            </a:p>
          </p:txBody>
        </p:sp>
        <p:sp>
          <p:nvSpPr>
            <p:cNvPr id="31" name="TextBox 30"/>
            <p:cNvSpPr txBox="1"/>
            <p:nvPr userDrawn="1"/>
          </p:nvSpPr>
          <p:spPr>
            <a:xfrm>
              <a:off x="5707120" y="1916832"/>
              <a:ext cx="588624" cy="26956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辅助色</a:t>
              </a:r>
            </a:p>
          </p:txBody>
        </p:sp>
        <p:sp>
          <p:nvSpPr>
            <p:cNvPr id="32" name="TextBox 31"/>
            <p:cNvSpPr txBox="1"/>
            <p:nvPr userDrawn="1"/>
          </p:nvSpPr>
          <p:spPr>
            <a:xfrm>
              <a:off x="7729242" y="1916832"/>
              <a:ext cx="588623" cy="269561"/>
            </a:xfrm>
            <a:prstGeom prst="rect">
              <a:avLst/>
            </a:prstGeom>
            <a:noFill/>
          </p:spPr>
          <p:txBody>
            <a:bodyPr wrap="none" rtlCol="0">
              <a:spAutoFit/>
            </a:bodyPr>
            <a:lstStyle/>
            <a:p>
              <a:pPr algn="ctr">
                <a:lnSpc>
                  <a:spcPct val="120000"/>
                </a:lnSpc>
              </a:pPr>
              <a:r>
                <a:rPr lang="zh-CN" altLang="en-US" sz="1050" dirty="0" smtClean="0">
                  <a:solidFill>
                    <a:prstClr val="black"/>
                  </a:solidFill>
                  <a:latin typeface="Arial" pitchFamily="34" charset="0"/>
                  <a:ea typeface="微软雅黑" pitchFamily="34" charset="-122"/>
                  <a:cs typeface="Arial" pitchFamily="34" charset="0"/>
                </a:rPr>
                <a:t>链接色</a:t>
              </a:r>
            </a:p>
          </p:txBody>
        </p:sp>
        <p:cxnSp>
          <p:nvCxnSpPr>
            <p:cNvPr id="33" name="直接连接符 32"/>
            <p:cNvCxnSpPr>
              <a:stCxn id="11" idx="7"/>
              <a:endCxn id="11" idx="3"/>
            </p:cNvCxnSpPr>
            <p:nvPr userDrawn="1"/>
          </p:nvCxnSpPr>
          <p:spPr>
            <a:xfrm flipH="1">
              <a:off x="54213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4" name="直接连接符 33"/>
            <p:cNvCxnSpPr>
              <a:stCxn id="12" idx="7"/>
              <a:endCxn id="12" idx="3"/>
            </p:cNvCxnSpPr>
            <p:nvPr userDrawn="1"/>
          </p:nvCxnSpPr>
          <p:spPr>
            <a:xfrm flipH="1">
              <a:off x="124302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5" name="直接连接符 34"/>
            <p:cNvCxnSpPr>
              <a:stCxn id="13" idx="7"/>
              <a:endCxn id="13" idx="3"/>
            </p:cNvCxnSpPr>
            <p:nvPr userDrawn="1"/>
          </p:nvCxnSpPr>
          <p:spPr>
            <a:xfrm flipH="1">
              <a:off x="194391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36" name="直接连接符 35"/>
            <p:cNvCxnSpPr>
              <a:stCxn id="14" idx="7"/>
              <a:endCxn id="14" idx="3"/>
            </p:cNvCxnSpPr>
            <p:nvPr userDrawn="1"/>
          </p:nvCxnSpPr>
          <p:spPr>
            <a:xfrm flipH="1">
              <a:off x="2644800" y="263872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37" name="TextBox 36"/>
            <p:cNvSpPr txBox="1"/>
            <p:nvPr userDrawn="1"/>
          </p:nvSpPr>
          <p:spPr>
            <a:xfrm>
              <a:off x="468314" y="5610918"/>
              <a:ext cx="8203430" cy="770832"/>
            </a:xfrm>
            <a:prstGeom prst="rect">
              <a:avLst/>
            </a:prstGeom>
            <a:solidFill>
              <a:schemeClr val="accent1">
                <a:lumMod val="20000"/>
                <a:lumOff val="80000"/>
                <a:alpha val="27843"/>
              </a:schemeClr>
            </a:solidFill>
            <a:ln w="3175">
              <a:solidFill>
                <a:schemeClr val="bg1">
                  <a:lumMod val="75000"/>
                </a:schemeClr>
              </a:solidFill>
            </a:ln>
          </p:spPr>
          <p:txBody>
            <a:bodyPr wrap="square" rtlCol="0" anchor="ctr">
              <a:noAutofit/>
            </a:bodyPr>
            <a:lstStyle/>
            <a:p>
              <a:pPr>
                <a:lnSpc>
                  <a:spcPct val="120000"/>
                </a:lnSpc>
              </a:pPr>
              <a:r>
                <a:rPr lang="zh-CN" altLang="en-US" sz="800" b="1" dirty="0" smtClean="0">
                  <a:solidFill>
                    <a:prstClr val="black"/>
                  </a:solidFill>
                  <a:latin typeface="Arial" pitchFamily="34" charset="0"/>
                  <a:ea typeface="微软雅黑" pitchFamily="34" charset="-122"/>
                  <a:cs typeface="Arial" pitchFamily="34" charset="0"/>
                </a:rPr>
                <a:t>配色规则：</a:t>
              </a:r>
              <a:endParaRPr lang="en-US" altLang="zh-CN" sz="800" b="1" dirty="0" smtClean="0">
                <a:solidFill>
                  <a:prstClr val="black"/>
                </a:solidFill>
                <a:latin typeface="Arial" pitchFamily="34" charset="0"/>
                <a:ea typeface="微软雅黑" pitchFamily="34" charset="-122"/>
                <a:cs typeface="Arial" pitchFamily="34" charset="0"/>
              </a:endParaRPr>
            </a:p>
            <a:p>
              <a:pPr>
                <a:lnSpc>
                  <a:spcPct val="120000"/>
                </a:lnSpc>
              </a:pP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通常情况下，配色方案中的前四种色彩文</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“字与背景色”固定不变。常用色与模板</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/logo/</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企业标准色一致。辅助色可根据对色彩的要求进行调整。链接色可根据需求进行调整。</a:t>
              </a:r>
              <a:endParaRPr lang="en-US" altLang="zh-CN" sz="800" dirty="0" smtClean="0">
                <a:solidFill>
                  <a:schemeClr val="tx1">
                    <a:lumMod val="50000"/>
                    <a:lumOff val="50000"/>
                  </a:schemeClr>
                </a:solidFill>
                <a:latin typeface="Arial" pitchFamily="34" charset="0"/>
                <a:ea typeface="微软雅黑" pitchFamily="34" charset="-122"/>
                <a:cs typeface="Arial" pitchFamily="34" charset="0"/>
              </a:endParaRPr>
            </a:p>
            <a:p>
              <a:pPr>
                <a:lnSpc>
                  <a:spcPct val="120000"/>
                </a:lnSpc>
              </a:pP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配色方案的编辑：</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07/10</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版本</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设计</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菜单中 </a:t>
              </a:r>
              <a:r>
                <a:rPr lang="en-US" altLang="zh-CN" sz="800" dirty="0" smtClean="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颜色</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中修改；</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03</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版本</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格式</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菜单</a:t>
              </a:r>
              <a:r>
                <a:rPr lang="en-US" altLang="zh-CN" sz="800" dirty="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幻灯片设计</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sym typeface="Wingdings" pitchFamily="2" charset="2"/>
                </a:rPr>
                <a:t> </a:t>
              </a:r>
              <a:r>
                <a:rPr lang="en-US" altLang="zh-CN" sz="800" dirty="0">
                  <a:solidFill>
                    <a:schemeClr val="tx1">
                      <a:lumMod val="50000"/>
                      <a:lumOff val="50000"/>
                    </a:schemeClr>
                  </a:solidFill>
                  <a:latin typeface="Arial" pitchFamily="34" charset="0"/>
                  <a:ea typeface="微软雅黑" pitchFamily="34" charset="-122"/>
                  <a:cs typeface="Arial" pitchFamily="34" charset="0"/>
                  <a:sym typeface="Wingdings" pitchFamily="2" charset="2"/>
                </a:rPr>
                <a:t></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r>
                <a:rPr lang="zh-CN" altLang="en-US" sz="800" dirty="0" smtClean="0">
                  <a:solidFill>
                    <a:schemeClr val="tx1">
                      <a:lumMod val="50000"/>
                      <a:lumOff val="50000"/>
                    </a:schemeClr>
                  </a:solidFill>
                  <a:latin typeface="Arial" pitchFamily="34" charset="0"/>
                  <a:ea typeface="微软雅黑" pitchFamily="34" charset="-122"/>
                  <a:cs typeface="Arial" pitchFamily="34" charset="0"/>
                </a:rPr>
                <a:t>配色方案</a:t>
              </a:r>
              <a:r>
                <a:rPr lang="en-US" altLang="zh-CN" sz="800" dirty="0" smtClean="0">
                  <a:solidFill>
                    <a:schemeClr val="tx1">
                      <a:lumMod val="50000"/>
                      <a:lumOff val="50000"/>
                    </a:schemeClr>
                  </a:solidFill>
                  <a:latin typeface="Arial" pitchFamily="34" charset="0"/>
                  <a:ea typeface="微软雅黑" pitchFamily="34" charset="-122"/>
                  <a:cs typeface="Arial" pitchFamily="34" charset="0"/>
                </a:rPr>
                <a:t>】</a:t>
              </a:r>
              <a:endParaRPr lang="zh-CN" altLang="en-US" sz="800" dirty="0" smtClean="0">
                <a:solidFill>
                  <a:schemeClr val="tx1">
                    <a:lumMod val="50000"/>
                    <a:lumOff val="50000"/>
                  </a:schemeClr>
                </a:solidFill>
                <a:latin typeface="Arial" pitchFamily="34" charset="0"/>
                <a:ea typeface="微软雅黑" pitchFamily="34" charset="-122"/>
                <a:cs typeface="Arial" pitchFamily="34" charset="0"/>
              </a:endParaRPr>
            </a:p>
          </p:txBody>
        </p:sp>
        <p:sp>
          <p:nvSpPr>
            <p:cNvPr id="38" name="椭圆 37"/>
            <p:cNvSpPr/>
            <p:nvPr userDrawn="1"/>
          </p:nvSpPr>
          <p:spPr bwMode="auto">
            <a:xfrm>
              <a:off x="468313" y="3778814"/>
              <a:ext cx="504056" cy="504056"/>
            </a:xfrm>
            <a:prstGeom prst="ellipse">
              <a:avLst/>
            </a:prstGeom>
            <a:solidFill>
              <a:schemeClr val="bg1"/>
            </a:solidFill>
            <a:ln>
              <a:solidFill>
                <a:schemeClr val="bg1">
                  <a:lumMod val="85000"/>
                </a:schemeClr>
              </a:solid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9" name="椭圆 38"/>
            <p:cNvSpPr/>
            <p:nvPr userDrawn="1"/>
          </p:nvSpPr>
          <p:spPr bwMode="auto">
            <a:xfrm>
              <a:off x="1169203" y="3778814"/>
              <a:ext cx="504056" cy="504056"/>
            </a:xfrm>
            <a:prstGeom prst="ellipse">
              <a:avLst/>
            </a:prstGeom>
            <a:solidFill>
              <a:schemeClr val="tx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0" name="椭圆 39"/>
            <p:cNvSpPr/>
            <p:nvPr userDrawn="1"/>
          </p:nvSpPr>
          <p:spPr bwMode="auto">
            <a:xfrm>
              <a:off x="1870093" y="3778814"/>
              <a:ext cx="504056" cy="504056"/>
            </a:xfrm>
            <a:prstGeom prst="ellipse">
              <a:avLst/>
            </a:prstGeom>
            <a:solidFill>
              <a:schemeClr val="bg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1" name="椭圆 40"/>
            <p:cNvSpPr/>
            <p:nvPr userDrawn="1"/>
          </p:nvSpPr>
          <p:spPr bwMode="auto">
            <a:xfrm>
              <a:off x="2570983" y="3778814"/>
              <a:ext cx="504056" cy="504056"/>
            </a:xfrm>
            <a:prstGeom prst="ellipse">
              <a:avLst/>
            </a:prstGeom>
            <a:solidFill>
              <a:schemeClr val="tx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2" name="直接连接符 41"/>
            <p:cNvCxnSpPr>
              <a:stCxn id="38" idx="7"/>
              <a:endCxn id="38" idx="3"/>
            </p:cNvCxnSpPr>
            <p:nvPr userDrawn="1"/>
          </p:nvCxnSpPr>
          <p:spPr>
            <a:xfrm flipH="1">
              <a:off x="54213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直接连接符 42"/>
            <p:cNvCxnSpPr>
              <a:stCxn id="39" idx="7"/>
              <a:endCxn id="39" idx="3"/>
            </p:cNvCxnSpPr>
            <p:nvPr userDrawn="1"/>
          </p:nvCxnSpPr>
          <p:spPr>
            <a:xfrm flipH="1">
              <a:off x="124302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直接连接符 43"/>
            <p:cNvCxnSpPr>
              <a:stCxn id="40" idx="7"/>
              <a:endCxn id="40" idx="3"/>
            </p:cNvCxnSpPr>
            <p:nvPr userDrawn="1"/>
          </p:nvCxnSpPr>
          <p:spPr>
            <a:xfrm flipH="1">
              <a:off x="194391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直接连接符 44"/>
            <p:cNvCxnSpPr>
              <a:stCxn id="41" idx="7"/>
              <a:endCxn id="41" idx="3"/>
            </p:cNvCxnSpPr>
            <p:nvPr userDrawn="1"/>
          </p:nvCxnSpPr>
          <p:spPr>
            <a:xfrm flipH="1">
              <a:off x="2644800" y="3852631"/>
              <a:ext cx="356422" cy="356422"/>
            </a:xfrm>
            <a:prstGeom prst="line">
              <a:avLst/>
            </a:prstGeom>
          </p:spPr>
          <p:style>
            <a:lnRef idx="1">
              <a:schemeClr val="accent5"/>
            </a:lnRef>
            <a:fillRef idx="0">
              <a:schemeClr val="accent5"/>
            </a:fillRef>
            <a:effectRef idx="0">
              <a:schemeClr val="accent5"/>
            </a:effectRef>
            <a:fontRef idx="minor">
              <a:schemeClr val="tx1"/>
            </a:fontRef>
          </p:style>
        </p:cxnSp>
        <p:sp>
          <p:nvSpPr>
            <p:cNvPr id="46" name="椭圆 45"/>
            <p:cNvSpPr/>
            <p:nvPr userDrawn="1"/>
          </p:nvSpPr>
          <p:spPr bwMode="auto">
            <a:xfrm>
              <a:off x="3271873" y="3778814"/>
              <a:ext cx="504056" cy="504056"/>
            </a:xfrm>
            <a:prstGeom prst="ellipse">
              <a:avLst/>
            </a:prstGeom>
            <a:solidFill>
              <a:schemeClr val="accent1"/>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7" name="椭圆 46"/>
            <p:cNvSpPr/>
            <p:nvPr userDrawn="1"/>
          </p:nvSpPr>
          <p:spPr bwMode="auto">
            <a:xfrm>
              <a:off x="3972763" y="3778814"/>
              <a:ext cx="504056" cy="504056"/>
            </a:xfrm>
            <a:prstGeom prst="ellipse">
              <a:avLst/>
            </a:prstGeom>
            <a:solidFill>
              <a:schemeClr val="accent2"/>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8" name="椭圆 47"/>
            <p:cNvSpPr/>
            <p:nvPr userDrawn="1"/>
          </p:nvSpPr>
          <p:spPr bwMode="auto">
            <a:xfrm>
              <a:off x="7477213" y="3778814"/>
              <a:ext cx="504056" cy="504056"/>
            </a:xfrm>
            <a:prstGeom prst="ellipse">
              <a:avLst/>
            </a:prstGeom>
            <a:solidFill>
              <a:srgbClr val="0070C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9" name="椭圆 48"/>
            <p:cNvSpPr/>
            <p:nvPr userDrawn="1"/>
          </p:nvSpPr>
          <p:spPr bwMode="auto">
            <a:xfrm>
              <a:off x="8178102" y="3778814"/>
              <a:ext cx="504056" cy="504056"/>
            </a:xfrm>
            <a:prstGeom prst="ellipse">
              <a:avLst/>
            </a:prstGeom>
            <a:solidFill>
              <a:srgbClr val="7030A0"/>
            </a:solidFill>
            <a:ln>
              <a:noFill/>
            </a:ln>
            <a:extLst/>
          </p:spPr>
          <p:txBody>
            <a:bodyPr vert="horz" wrap="square" lIns="0" tIns="0" rIns="0" bIns="0" numCol="1" rtlCol="0" anchor="ctr" anchorCtr="0" compatLnSpc="1">
              <a:prstTxWarp prst="textNoShape">
                <a:avLst/>
              </a:prstTxWarp>
            </a:bodyPr>
            <a:lstStyle/>
            <a:p>
              <a:pPr algn="ctr"/>
              <a:r>
                <a:rPr lang="en-US" altLang="zh-C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9" name="内容占位符 4"/>
            <p:cNvSpPr txBox="1">
              <a:spLocks/>
            </p:cNvSpPr>
            <p:nvPr userDrawn="1"/>
          </p:nvSpPr>
          <p:spPr>
            <a:xfrm>
              <a:off x="468314" y="1227376"/>
              <a:ext cx="8203430" cy="425203"/>
            </a:xfrm>
            <a:prstGeom prst="rect">
              <a:avLst/>
            </a:prstGeom>
            <a:noFill/>
          </p:spPr>
          <p:txBody>
            <a:bodyPr vert="horz" lIns="91440" tIns="45720" rIns="91440" bIns="45720" rtlCol="0" anchor="ctr">
              <a:noAutofit/>
            </a:bodyPr>
            <a:lst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j-ea"/>
                  <a:ea typeface="+mj-ea"/>
                  <a:cs typeface="+mn-cs"/>
                </a:defRPr>
              </a:lvl1pPr>
              <a:lvl2pPr marL="742950" indent="-285750" algn="l" defTabSz="914400" rtl="0" eaLnBrk="1" latinLnBrk="0" hangingPunct="1">
                <a:lnSpc>
                  <a:spcPct val="120000"/>
                </a:lnSpc>
                <a:spcBef>
                  <a:spcPct val="20000"/>
                </a:spcBef>
                <a:buFont typeface="Arial" pitchFamily="34" charset="0"/>
                <a:buChar char="–"/>
                <a:defRPr sz="1600" kern="1200">
                  <a:solidFill>
                    <a:schemeClr val="tx1"/>
                  </a:solidFill>
                  <a:latin typeface="+mj-ea"/>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j-ea"/>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j-ea"/>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b="1" dirty="0" smtClean="0">
                  <a:solidFill>
                    <a:schemeClr val="bg1">
                      <a:lumMod val="50000"/>
                    </a:schemeClr>
                  </a:solidFill>
                </a:rPr>
                <a:t>2007/2010</a:t>
              </a:r>
              <a:r>
                <a:rPr lang="zh-CN" altLang="en-US" sz="1600" b="1" dirty="0" smtClean="0">
                  <a:solidFill>
                    <a:schemeClr val="bg1">
                      <a:lumMod val="50000"/>
                    </a:schemeClr>
                  </a:solidFill>
                </a:rPr>
                <a:t>版本配色方案 </a:t>
              </a:r>
              <a:r>
                <a:rPr lang="zh-CN" altLang="en-US" sz="1600" b="1" dirty="0" smtClean="0"/>
                <a:t>（</a:t>
              </a:r>
              <a:r>
                <a:rPr lang="en-US" altLang="zh-CN" sz="1600" b="1" dirty="0" smtClean="0"/>
                <a:t>12</a:t>
              </a:r>
              <a:r>
                <a:rPr lang="zh-CN" altLang="en-US" sz="1600" b="1" dirty="0" smtClean="0"/>
                <a:t>种配色）</a:t>
              </a:r>
              <a:endParaRPr lang="zh-CN" altLang="en-US" sz="1600" b="1" dirty="0"/>
            </a:p>
          </p:txBody>
        </p:sp>
      </p:grpSp>
      <p:sp>
        <p:nvSpPr>
          <p:cNvPr id="3" name="标题 2"/>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204308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23" name="Picture 5" descr="E:\PAT 图片资源素材\PPT\待整理\精选 0 (13).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4659" r="33230" b="6423"/>
          <a:stretch/>
        </p:blipFill>
        <p:spPr bwMode="auto">
          <a:xfrm>
            <a:off x="3851921" y="0"/>
            <a:ext cx="529208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1"/>
          <p:cNvSpPr>
            <a:spLocks noChangeArrowheads="1"/>
          </p:cNvSpPr>
          <p:nvPr userDrawn="1"/>
        </p:nvSpPr>
        <p:spPr bwMode="auto">
          <a:xfrm>
            <a:off x="0" y="6864350"/>
            <a:ext cx="9144000" cy="287338"/>
          </a:xfrm>
          <a:prstGeom prst="rect">
            <a:avLst/>
          </a:prstGeom>
          <a:solidFill>
            <a:srgbClr val="BBBFC3">
              <a:alpha val="0"/>
            </a:srgbClr>
          </a:solidFill>
          <a:ln>
            <a:noFill/>
          </a:ln>
          <a:extLst/>
        </p:spPr>
        <p:txBody>
          <a:bodyPr anchor="ctr"/>
          <a:lstStyle/>
          <a:p>
            <a:pPr marL="622300" lvl="0"/>
            <a:endParaRPr lang="en-US" altLang="zh-CN" sz="1100" dirty="0">
              <a:cs typeface="Arial" charset="0"/>
            </a:endParaRPr>
          </a:p>
        </p:txBody>
      </p:sp>
      <p:sp>
        <p:nvSpPr>
          <p:cNvPr id="13" name="Rectangle 5">
            <a:hlinkClick r:id="rId3"/>
          </p:cNvPr>
          <p:cNvSpPr txBox="1">
            <a:spLocks noChangeArrowheads="1"/>
          </p:cNvSpPr>
          <p:nvPr userDrawn="1"/>
        </p:nvSpPr>
        <p:spPr bwMode="gray">
          <a:xfrm>
            <a:off x="0" y="5886624"/>
            <a:ext cx="3347367" cy="504527"/>
          </a:xfrm>
          <a:prstGeom prst="rect">
            <a:avLst/>
          </a:prstGeom>
          <a:gradFill flip="none" rotWithShape="1">
            <a:gsLst>
              <a:gs pos="100000">
                <a:schemeClr val="bg1">
                  <a:alpha val="49000"/>
                </a:schemeClr>
              </a:gs>
              <a:gs pos="0">
                <a:schemeClr val="accent1">
                  <a:tint val="23500"/>
                  <a:satMod val="160000"/>
                  <a:alpha val="0"/>
                </a:schemeClr>
              </a:gs>
            </a:gsLst>
            <a:lin ang="10800000" scaled="1"/>
            <a:tileRect/>
          </a:gradFill>
          <a:ln>
            <a:noFill/>
          </a:ln>
        </p:spPr>
        <p:txBody>
          <a:bodyPr lIns="144000" rIns="504000"/>
          <a:lstStyle>
            <a:lvl1pPr>
              <a:defRPr>
                <a:solidFill>
                  <a:schemeClr val="tx1"/>
                </a:solidFill>
                <a:latin typeface="Arial" charset="0"/>
                <a:ea typeface="黑体" pitchFamily="2" charset="-122"/>
              </a:defRPr>
            </a:lvl1pPr>
            <a:lvl2pPr marL="742950" indent="-285750">
              <a:defRPr>
                <a:solidFill>
                  <a:schemeClr val="tx1"/>
                </a:solidFill>
                <a:latin typeface="Arial" charset="0"/>
                <a:ea typeface="黑体" pitchFamily="2" charset="-122"/>
              </a:defRPr>
            </a:lvl2pPr>
            <a:lvl3pPr marL="1143000" indent="-228600">
              <a:defRPr>
                <a:solidFill>
                  <a:schemeClr val="tx1"/>
                </a:solidFill>
                <a:latin typeface="Arial" charset="0"/>
                <a:ea typeface="黑体" pitchFamily="2" charset="-122"/>
              </a:defRPr>
            </a:lvl3pPr>
            <a:lvl4pPr marL="1600200" indent="-228600">
              <a:defRPr>
                <a:solidFill>
                  <a:schemeClr val="tx1"/>
                </a:solidFill>
                <a:latin typeface="Arial" charset="0"/>
                <a:ea typeface="黑体" pitchFamily="2" charset="-122"/>
              </a:defRPr>
            </a:lvl4pPr>
            <a:lvl5pPr marL="2057400" indent="-228600">
              <a:defRPr>
                <a:solidFill>
                  <a:schemeClr val="tx1"/>
                </a:solidFill>
                <a:latin typeface="Arial" charset="0"/>
                <a:ea typeface="黑体" pitchFamily="2" charset="-122"/>
              </a:defRPr>
            </a:lvl5pPr>
            <a:lvl6pPr marL="2514600" indent="-228600" fontAlgn="base">
              <a:spcBef>
                <a:spcPct val="0"/>
              </a:spcBef>
              <a:spcAft>
                <a:spcPct val="0"/>
              </a:spcAft>
              <a:defRPr>
                <a:solidFill>
                  <a:schemeClr val="tx1"/>
                </a:solidFill>
                <a:latin typeface="Arial" charset="0"/>
                <a:ea typeface="黑体" pitchFamily="2" charset="-122"/>
              </a:defRPr>
            </a:lvl6pPr>
            <a:lvl7pPr marL="2971800" indent="-228600" fontAlgn="base">
              <a:spcBef>
                <a:spcPct val="0"/>
              </a:spcBef>
              <a:spcAft>
                <a:spcPct val="0"/>
              </a:spcAft>
              <a:defRPr>
                <a:solidFill>
                  <a:schemeClr val="tx1"/>
                </a:solidFill>
                <a:latin typeface="Arial" charset="0"/>
                <a:ea typeface="黑体" pitchFamily="2" charset="-122"/>
              </a:defRPr>
            </a:lvl7pPr>
            <a:lvl8pPr marL="3429000" indent="-228600" fontAlgn="base">
              <a:spcBef>
                <a:spcPct val="0"/>
              </a:spcBef>
              <a:spcAft>
                <a:spcPct val="0"/>
              </a:spcAft>
              <a:defRPr>
                <a:solidFill>
                  <a:schemeClr val="tx1"/>
                </a:solidFill>
                <a:latin typeface="Arial" charset="0"/>
                <a:ea typeface="黑体" pitchFamily="2" charset="-122"/>
              </a:defRPr>
            </a:lvl8pPr>
            <a:lvl9pPr marL="3886200" indent="-228600" fontAlgn="base">
              <a:spcBef>
                <a:spcPct val="0"/>
              </a:spcBef>
              <a:spcAft>
                <a:spcPct val="0"/>
              </a:spcAft>
              <a:defRPr>
                <a:solidFill>
                  <a:schemeClr val="tx1"/>
                </a:solidFill>
                <a:latin typeface="Arial" charset="0"/>
                <a:ea typeface="黑体" pitchFamily="2" charset="-122"/>
              </a:defRPr>
            </a:lvl9pPr>
          </a:lstStyle>
          <a:p>
            <a:pPr marL="355600" indent="0" algn="l" eaLnBrk="0" hangingPunct="0">
              <a:spcBef>
                <a:spcPct val="60000"/>
              </a:spcBef>
              <a:buClr>
                <a:schemeClr val="accent1"/>
              </a:buClr>
            </a:pPr>
            <a:endParaRPr lang="en-US" altLang="zh-CN" sz="1400" i="1" noProof="1">
              <a:solidFill>
                <a:schemeClr val="bg1"/>
              </a:solidFill>
              <a:effectLst>
                <a:outerShdw blurRad="38100" dist="38100" dir="2700000" algn="tl">
                  <a:srgbClr val="000000">
                    <a:alpha val="43137"/>
                  </a:srgbClr>
                </a:outerShdw>
              </a:effectLst>
              <a:latin typeface="Arial" pitchFamily="34" charset="0"/>
              <a:ea typeface="+mj-ea"/>
              <a:cs typeface="Arial" pitchFamily="34" charset="0"/>
            </a:endParaRPr>
          </a:p>
        </p:txBody>
      </p:sp>
    </p:spTree>
    <p:extLst>
      <p:ext uri="{BB962C8B-B14F-4D97-AF65-F5344CB8AC3E}">
        <p14:creationId xmlns:p14="http://schemas.microsoft.com/office/powerpoint/2010/main" val="38553687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www.cqu.edu.cn/"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6" name="Picture 5" descr="E:\PAT 图片资源素材\PPT\待整理\精选 0 (13).jp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t="5074" r="20205" b="3263"/>
          <a:stretch/>
        </p:blipFill>
        <p:spPr bwMode="auto">
          <a:xfrm rot="10800000" flipH="1" flipV="1">
            <a:off x="5353149" y="765173"/>
            <a:ext cx="3790851" cy="609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梯形 34"/>
          <p:cNvSpPr/>
          <p:nvPr userDrawn="1"/>
        </p:nvSpPr>
        <p:spPr bwMode="auto">
          <a:xfrm rot="16200000">
            <a:off x="4178903" y="-4199923"/>
            <a:ext cx="786193" cy="9144000"/>
          </a:xfrm>
          <a:prstGeom prst="trapezoid">
            <a:avLst>
              <a:gd name="adj" fmla="val 0"/>
            </a:avLst>
          </a:prstGeom>
          <a:gradFill flip="none" rotWithShape="1">
            <a:gsLst>
              <a:gs pos="73000">
                <a:srgbClr val="FFFF00">
                  <a:lumMod val="0"/>
                  <a:lumOff val="100000"/>
                  <a:alpha val="47000"/>
                </a:srgbClr>
              </a:gs>
              <a:gs pos="90000">
                <a:srgbClr val="039ABD">
                  <a:alpha val="12000"/>
                </a:srgbClr>
              </a:gs>
              <a:gs pos="100000">
                <a:srgbClr val="92D050">
                  <a:lumMod val="0"/>
                  <a:alpha val="0"/>
                </a:srgbClr>
              </a:gs>
              <a:gs pos="47000">
                <a:srgbClr val="92D050">
                  <a:alpha val="0"/>
                </a:srgbClr>
              </a:gs>
              <a:gs pos="9000">
                <a:srgbClr val="FFC000">
                  <a:alpha val="59000"/>
                </a:srgbClr>
              </a:gs>
            </a:gsLst>
            <a:lin ang="5400000" scaled="0"/>
            <a:tileRect/>
          </a:gradFill>
          <a:ln>
            <a:noFill/>
          </a:ln>
          <a:effectLst>
            <a:outerShdw blurRad="381000" dist="114300" dir="5400000" algn="t"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5" name="矩形 14"/>
          <p:cNvSpPr/>
          <p:nvPr userDrawn="1"/>
        </p:nvSpPr>
        <p:spPr bwMode="auto">
          <a:xfrm>
            <a:off x="0" y="765175"/>
            <a:ext cx="8675688" cy="5616575"/>
          </a:xfrm>
          <a:prstGeom prst="rect">
            <a:avLst/>
          </a:prstGeom>
          <a:solidFill>
            <a:schemeClr val="bg1">
              <a:alpha val="90000"/>
            </a:schemeClr>
          </a:solidFill>
          <a:ln>
            <a:noFill/>
          </a:ln>
          <a:ex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5" name="页脚占位符 4"/>
          <p:cNvSpPr>
            <a:spLocks noGrp="1"/>
          </p:cNvSpPr>
          <p:nvPr>
            <p:ph type="ftr" sz="quarter" idx="3"/>
          </p:nvPr>
        </p:nvSpPr>
        <p:spPr>
          <a:xfrm>
            <a:off x="3124200" y="6453188"/>
            <a:ext cx="2895600" cy="268287"/>
          </a:xfrm>
          <a:prstGeom prst="rect">
            <a:avLst/>
          </a:prstGeom>
          <a:solidFill>
            <a:srgbClr val="FFFFFF">
              <a:alpha val="69804"/>
            </a:srgbClr>
          </a:solidFill>
        </p:spPr>
        <p:txBody>
          <a:bodyPr vert="horz" lIns="91440" tIns="45720" rIns="91440" bIns="45720" rtlCol="0" anchor="ctr"/>
          <a:lstStyle>
            <a:lvl1pPr algn="ctr">
              <a:defRPr sz="900">
                <a:solidFill>
                  <a:schemeClr val="tx1"/>
                </a:solidFill>
                <a:latin typeface="Arial" pitchFamily="34" charset="0"/>
                <a:cs typeface="Arial" pitchFamily="34" charset="0"/>
              </a:defRPr>
            </a:lvl1pPr>
          </a:lstStyle>
          <a:p>
            <a:endParaRPr lang="zh-CN" altLang="en-US" dirty="0"/>
          </a:p>
        </p:txBody>
      </p:sp>
      <p:sp>
        <p:nvSpPr>
          <p:cNvPr id="14" name="文本占位符 13"/>
          <p:cNvSpPr>
            <a:spLocks noGrp="1"/>
          </p:cNvSpPr>
          <p:nvPr>
            <p:ph type="body" idx="1"/>
          </p:nvPr>
        </p:nvSpPr>
        <p:spPr>
          <a:xfrm flipH="1">
            <a:off x="468313" y="981076"/>
            <a:ext cx="8207375" cy="540067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11"/>
          <p:cNvSpPr>
            <a:spLocks noChangeArrowheads="1"/>
          </p:cNvSpPr>
          <p:nvPr userDrawn="1"/>
        </p:nvSpPr>
        <p:spPr bwMode="auto">
          <a:xfrm>
            <a:off x="0" y="6864350"/>
            <a:ext cx="9144000" cy="287338"/>
          </a:xfrm>
          <a:prstGeom prst="rect">
            <a:avLst/>
          </a:prstGeom>
          <a:solidFill>
            <a:srgbClr val="BBBFC3">
              <a:alpha val="0"/>
            </a:srgbClr>
          </a:solidFill>
          <a:ln>
            <a:noFill/>
          </a:ln>
          <a:extLst/>
        </p:spPr>
        <p:txBody>
          <a:bodyPr anchor="ctr"/>
          <a:lstStyle/>
          <a:p>
            <a:pPr marL="622300"/>
            <a:endParaRPr lang="en-US" altLang="zh-CN" sz="1100" dirty="0">
              <a:solidFill>
                <a:schemeClr val="tx1"/>
              </a:solidFill>
              <a:cs typeface="Arial" charset="0"/>
            </a:endParaRPr>
          </a:p>
        </p:txBody>
      </p:sp>
      <p:sp>
        <p:nvSpPr>
          <p:cNvPr id="7" name="日期占位符 6"/>
          <p:cNvSpPr>
            <a:spLocks noGrp="1"/>
          </p:cNvSpPr>
          <p:nvPr>
            <p:ph type="dt" sz="half" idx="2"/>
          </p:nvPr>
        </p:nvSpPr>
        <p:spPr>
          <a:xfrm>
            <a:off x="6530976" y="6453188"/>
            <a:ext cx="2133600" cy="268287"/>
          </a:xfrm>
          <a:prstGeom prst="rect">
            <a:avLst/>
          </a:prstGeom>
          <a:solidFill>
            <a:srgbClr val="FFFFFF">
              <a:alpha val="69804"/>
            </a:srgbClr>
          </a:solidFill>
        </p:spPr>
        <p:txBody>
          <a:bodyPr vert="horz" lIns="91440" tIns="45720" rIns="91440" bIns="45720" rtlCol="0" anchor="ctr"/>
          <a:lstStyle>
            <a:lvl1pPr algn="r">
              <a:defRPr sz="900">
                <a:solidFill>
                  <a:schemeClr val="tx1"/>
                </a:solidFill>
              </a:defRPr>
            </a:lvl1pPr>
          </a:lstStyle>
          <a:p>
            <a:endParaRPr lang="zh-CN" altLang="en-US"/>
          </a:p>
        </p:txBody>
      </p:sp>
      <p:sp>
        <p:nvSpPr>
          <p:cNvPr id="6" name="灯片编号占位符 5"/>
          <p:cNvSpPr>
            <a:spLocks noGrp="1"/>
          </p:cNvSpPr>
          <p:nvPr>
            <p:ph type="sldNum" sz="quarter" idx="4"/>
          </p:nvPr>
        </p:nvSpPr>
        <p:spPr>
          <a:xfrm>
            <a:off x="468313" y="6453188"/>
            <a:ext cx="1007343" cy="268287"/>
          </a:xfrm>
          <a:prstGeom prst="rect">
            <a:avLst/>
          </a:prstGeom>
          <a:noFill/>
        </p:spPr>
        <p:txBody>
          <a:bodyPr vert="horz" lIns="91440" tIns="45720" rIns="91440" bIns="45720" rtlCol="0" anchor="ctr"/>
          <a:lstStyle>
            <a:lvl1pPr algn="l">
              <a:defRPr sz="900">
                <a:solidFill>
                  <a:schemeClr val="tx1"/>
                </a:solidFill>
                <a:latin typeface="Arial" pitchFamily="34" charset="0"/>
                <a:cs typeface="Arial" pitchFamily="34" charset="0"/>
              </a:defRPr>
            </a:lvl1pPr>
          </a:lstStyle>
          <a:p>
            <a:r>
              <a:rPr lang="en-US" altLang="zh-CN" smtClean="0"/>
              <a:t>P</a:t>
            </a:r>
            <a:fld id="{62DCC93C-90AC-48A1-9D9E-CBAB17A91522}" type="slidenum">
              <a:rPr lang="zh-CN" altLang="en-US" smtClean="0"/>
              <a:pPr/>
              <a:t>‹#›</a:t>
            </a:fld>
            <a:endParaRPr lang="zh-CN" altLang="en-US" dirty="0"/>
          </a:p>
        </p:txBody>
      </p:sp>
      <p:pic>
        <p:nvPicPr>
          <p:cNvPr id="27" name="Picture 2"/>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tretch/>
        </p:blipFill>
        <p:spPr bwMode="auto">
          <a:xfrm>
            <a:off x="477838" y="6381750"/>
            <a:ext cx="8188325" cy="11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tretch/>
        </p:blipFill>
        <p:spPr bwMode="auto">
          <a:xfrm>
            <a:off x="0" y="765968"/>
            <a:ext cx="8666164" cy="12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标题占位符 12"/>
          <p:cNvSpPr>
            <a:spLocks noGrp="1"/>
          </p:cNvSpPr>
          <p:nvPr>
            <p:ph type="title"/>
          </p:nvPr>
        </p:nvSpPr>
        <p:spPr>
          <a:xfrm>
            <a:off x="477838" y="188641"/>
            <a:ext cx="7078190" cy="349250"/>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pic>
        <p:nvPicPr>
          <p:cNvPr id="25602" name="Picture 2" descr="http://www.cqu.edu.cn/Sites/CQUmain/Themes/Default/Images/logo.png">
            <a:hlinkClick r:id="rId11" tooltip="重庆大学"/>
          </p:cNvPr>
          <p:cNvPicPr>
            <a:picLocks noChangeAspect="1" noChangeArrowheads="1"/>
          </p:cNvPicPr>
          <p:nvPr userDrawn="1"/>
        </p:nvPicPr>
        <p:blipFill>
          <a:blip r:embed="rId12" cstate="print"/>
          <a:srcRect/>
          <a:stretch>
            <a:fillRect/>
          </a:stretch>
        </p:blipFill>
        <p:spPr bwMode="auto">
          <a:xfrm>
            <a:off x="6876256" y="66378"/>
            <a:ext cx="1748206" cy="554310"/>
          </a:xfrm>
          <a:prstGeom prst="rect">
            <a:avLst/>
          </a:prstGeom>
          <a:noFill/>
        </p:spPr>
      </p:pic>
    </p:spTree>
    <p:extLst>
      <p:ext uri="{BB962C8B-B14F-4D97-AF65-F5344CB8AC3E}">
        <p14:creationId xmlns:p14="http://schemas.microsoft.com/office/powerpoint/2010/main" val="35472934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3" r:id="rId3"/>
    <p:sldLayoutId id="2147483662" r:id="rId4"/>
    <p:sldLayoutId id="2147483667" r:id="rId5"/>
    <p:sldLayoutId id="2147483660" r:id="rId6"/>
    <p:sldLayoutId id="2147483668" r:id="rId7"/>
  </p:sldLayoutIdLst>
  <p:timing>
    <p:tnLst>
      <p:par>
        <p:cTn id="1" dur="indefinite" restart="never" nodeType="tmRoot"/>
      </p:par>
    </p:tnLst>
  </p:timing>
  <p:hf hdr="0" ftr="0" dt="0"/>
  <p:txStyles>
    <p:titleStyle>
      <a:lvl1pPr algn="l" defTabSz="914400" rtl="0" eaLnBrk="1" latinLnBrk="0" hangingPunct="1">
        <a:spcBef>
          <a:spcPct val="0"/>
        </a:spcBef>
        <a:buNone/>
        <a:defRPr sz="2800" b="1" kern="1200">
          <a:solidFill>
            <a:schemeClr val="tx1"/>
          </a:solidFill>
          <a:latin typeface="+mn-lt"/>
          <a:ea typeface="+mj-ea"/>
          <a:cs typeface="+mj-cs"/>
        </a:defRPr>
      </a:lvl1pPr>
    </p:titleStyle>
    <p:bodyStyle>
      <a:lvl1pPr marL="342900" indent="-3429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j-ea"/>
          <a:cs typeface="+mn-cs"/>
        </a:defRPr>
      </a:lvl1pPr>
      <a:lvl2pPr marL="742950" indent="-285750" algn="l" defTabSz="914400" rtl="0" eaLnBrk="1" latinLnBrk="0" hangingPunct="1">
        <a:lnSpc>
          <a:spcPct val="120000"/>
        </a:lnSpc>
        <a:spcBef>
          <a:spcPct val="20000"/>
        </a:spcBef>
        <a:buFont typeface="Wingdings" panose="05000000000000000000" pitchFamily="2" charset="2"/>
        <a:buChar char="l"/>
        <a:defRPr sz="1600" kern="1200">
          <a:solidFill>
            <a:schemeClr val="tx1"/>
          </a:solidFill>
          <a:latin typeface="+mn-lt"/>
          <a:ea typeface="+mj-ea"/>
          <a:cs typeface="+mn-cs"/>
        </a:defRPr>
      </a:lvl2pPr>
      <a:lvl3pPr marL="1143000" indent="-228600" algn="l" defTabSz="914400" rtl="0" eaLnBrk="1" latinLnBrk="0" hangingPunct="1">
        <a:lnSpc>
          <a:spcPct val="120000"/>
        </a:lnSpc>
        <a:spcBef>
          <a:spcPct val="20000"/>
        </a:spcBef>
        <a:buFont typeface="Arial" pitchFamily="34" charset="0"/>
        <a:buChar char="•"/>
        <a:defRPr sz="1400" kern="1200">
          <a:solidFill>
            <a:schemeClr val="tx1"/>
          </a:solidFill>
          <a:latin typeface="+mn-lt"/>
          <a:ea typeface="+mj-ea"/>
          <a:cs typeface="+mn-cs"/>
        </a:defRPr>
      </a:lvl3pPr>
      <a:lvl4pPr marL="16002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n-lt"/>
          <a:ea typeface="+mj-ea"/>
          <a:cs typeface="+mn-cs"/>
        </a:defRPr>
      </a:lvl4pPr>
      <a:lvl5pPr marL="2057400" indent="-228600" algn="l" defTabSz="914400" rtl="0" eaLnBrk="1" latinLnBrk="0" hangingPunct="1">
        <a:lnSpc>
          <a:spcPct val="120000"/>
        </a:lnSpc>
        <a:spcBef>
          <a:spcPct val="20000"/>
        </a:spcBef>
        <a:buFont typeface="Arial" pitchFamily="34" charset="0"/>
        <a:buChar char="»"/>
        <a:defRPr sz="1200" kern="1200">
          <a:solidFill>
            <a:schemeClr val="tx1"/>
          </a:solidFill>
          <a:latin typeface="+mn-lt"/>
          <a:ea typeface="+mj-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file:///C:\Java\jdk8\docs\api\java\util\Collection.html" TargetMode="External"/><Relationship Id="rId2" Type="http://schemas.openxmlformats.org/officeDocument/2006/relationships/hyperlink" Target="file:///C:\Java\jdk8\docs\api\java\lang\Object.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cqu.edu.c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1916832"/>
            <a:ext cx="5328592" cy="639678"/>
          </a:xfrm>
        </p:spPr>
        <p:txBody>
          <a:bodyPr>
            <a:noAutofit/>
          </a:bodyPr>
          <a:lstStyle/>
          <a:p>
            <a:pPr marL="342900" lvl="0" indent="-342900" fontAlgn="base">
              <a:lnSpc>
                <a:spcPct val="110000"/>
              </a:lnSpc>
              <a:spcAft>
                <a:spcPct val="0"/>
              </a:spcAft>
            </a:pPr>
            <a:r>
              <a:rPr lang="en-US" altLang="zh-CN" sz="5400" kern="0" dirty="0" smtClean="0">
                <a:solidFill>
                  <a:srgbClr val="C00000"/>
                </a:solidFill>
                <a:latin typeface="方正正大黑简体" panose="02000000000000000000" pitchFamily="2" charset="-122"/>
                <a:ea typeface="方正正大黑简体" panose="02000000000000000000" pitchFamily="2" charset="-122"/>
              </a:rPr>
              <a:t>Java</a:t>
            </a:r>
            <a:r>
              <a:rPr lang="zh-CN" altLang="en-US" sz="5400" kern="0" dirty="0" smtClean="0">
                <a:solidFill>
                  <a:srgbClr val="C00000"/>
                </a:solidFill>
                <a:latin typeface="方正正大黑简体" panose="02000000000000000000" pitchFamily="2" charset="-122"/>
                <a:ea typeface="方正正大黑简体" panose="02000000000000000000" pitchFamily="2" charset="-122"/>
              </a:rPr>
              <a:t>程序设计</a:t>
            </a:r>
            <a:endParaRPr lang="en-US" altLang="zh-CN" sz="5400" kern="0" dirty="0">
              <a:solidFill>
                <a:srgbClr val="C00000"/>
              </a:solidFill>
              <a:latin typeface="方正正大黑简体" panose="02000000000000000000" pitchFamily="2" charset="-122"/>
              <a:ea typeface="方正正大黑简体" panose="02000000000000000000" pitchFamily="2" charset="-122"/>
            </a:endParaRPr>
          </a:p>
        </p:txBody>
      </p:sp>
      <p:sp>
        <p:nvSpPr>
          <p:cNvPr id="3" name="副标题 2"/>
          <p:cNvSpPr>
            <a:spLocks noGrp="1"/>
          </p:cNvSpPr>
          <p:nvPr>
            <p:ph type="subTitle" idx="1"/>
          </p:nvPr>
        </p:nvSpPr>
        <p:spPr>
          <a:xfrm>
            <a:off x="1187624" y="3284984"/>
            <a:ext cx="4320480" cy="576064"/>
          </a:xfrm>
        </p:spPr>
        <p:txBody>
          <a:bodyPr>
            <a:noAutofit/>
          </a:bodyPr>
          <a:lstStyle/>
          <a:p>
            <a:pPr lvl="0" algn="r"/>
            <a:r>
              <a:rPr lang="zh-CN" altLang="en-US" sz="3600" b="1" dirty="0" smtClean="0"/>
              <a:t>第</a:t>
            </a:r>
            <a:r>
              <a:rPr lang="en-US" altLang="zh-CN" sz="3600" b="1" dirty="0" smtClean="0"/>
              <a:t>6</a:t>
            </a:r>
            <a:r>
              <a:rPr lang="zh-CN" altLang="en-US" sz="3600" b="1" dirty="0" smtClean="0"/>
              <a:t>章  标准类库</a:t>
            </a:r>
            <a:endParaRPr lang="en-US" altLang="zh-CN" sz="3600" b="1" dirty="0"/>
          </a:p>
        </p:txBody>
      </p:sp>
      <p:sp>
        <p:nvSpPr>
          <p:cNvPr id="5" name="矩形 4"/>
          <p:cNvSpPr/>
          <p:nvPr/>
        </p:nvSpPr>
        <p:spPr>
          <a:xfrm>
            <a:off x="8172400" y="16351"/>
            <a:ext cx="648072"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347278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字符串的</a:t>
            </a:r>
            <a:r>
              <a:rPr lang="zh-CN" altLang="zh-CN" dirty="0" smtClean="0"/>
              <a:t>截取</a:t>
            </a:r>
            <a:r>
              <a:rPr lang="zh-CN" altLang="en-US" dirty="0" smtClean="0"/>
              <a:t>和替换</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10</a:t>
            </a:fld>
            <a:endParaRPr lang="zh-CN" altLang="en-US" dirty="0"/>
          </a:p>
        </p:txBody>
      </p:sp>
      <p:sp>
        <p:nvSpPr>
          <p:cNvPr id="4" name="内容占位符 3"/>
          <p:cNvSpPr>
            <a:spLocks noGrp="1"/>
          </p:cNvSpPr>
          <p:nvPr>
            <p:ph sz="quarter" idx="12"/>
          </p:nvPr>
        </p:nvSpPr>
        <p:spPr/>
        <p:txBody>
          <a:bodyPr/>
          <a:lstStyle/>
          <a:p>
            <a:r>
              <a:rPr lang="zh-CN" altLang="zh-CN" dirty="0"/>
              <a:t>方法</a:t>
            </a:r>
            <a:r>
              <a:rPr lang="en-US" altLang="zh-CN" b="1" dirty="0"/>
              <a:t>substring</a:t>
            </a:r>
            <a:r>
              <a:rPr lang="en-US" altLang="zh-CN" dirty="0"/>
              <a:t>(int </a:t>
            </a:r>
            <a:r>
              <a:rPr lang="en-US" altLang="zh-CN" dirty="0" err="1"/>
              <a:t>beginIndex,int</a:t>
            </a:r>
            <a:r>
              <a:rPr lang="en-US" altLang="zh-CN" dirty="0"/>
              <a:t> </a:t>
            </a:r>
            <a:r>
              <a:rPr lang="en-US" altLang="zh-CN" dirty="0" err="1"/>
              <a:t>endIndex</a:t>
            </a:r>
            <a:r>
              <a:rPr lang="en-US" altLang="zh-CN" dirty="0" smtClean="0"/>
              <a:t>)</a:t>
            </a:r>
          </a:p>
          <a:p>
            <a:pPr lvl="1"/>
            <a:r>
              <a:rPr lang="zh-CN" altLang="zh-CN" dirty="0" smtClean="0"/>
              <a:t>获得</a:t>
            </a:r>
            <a:r>
              <a:rPr lang="zh-CN" altLang="zh-CN" dirty="0"/>
              <a:t>的子串是从当前字符串的</a:t>
            </a:r>
            <a:r>
              <a:rPr lang="en-US" altLang="zh-CN" dirty="0" err="1"/>
              <a:t>beginIndex</a:t>
            </a:r>
            <a:r>
              <a:rPr lang="zh-CN" altLang="zh-CN" dirty="0"/>
              <a:t>处开始截取到</a:t>
            </a:r>
            <a:r>
              <a:rPr lang="en-US" altLang="zh-CN" dirty="0"/>
              <a:t>endIndex-1</a:t>
            </a:r>
            <a:r>
              <a:rPr lang="zh-CN" altLang="zh-CN" dirty="0"/>
              <a:t>结束所得到的字符串。</a:t>
            </a:r>
          </a:p>
          <a:p>
            <a:pPr marL="457200" lvl="1" indent="0">
              <a:buNone/>
            </a:pPr>
            <a:r>
              <a:rPr lang="en-US" altLang="zh-CN" dirty="0"/>
              <a:t>String </a:t>
            </a:r>
            <a:r>
              <a:rPr lang="en-US" altLang="zh-CN" dirty="0" err="1"/>
              <a:t>strSource</a:t>
            </a:r>
            <a:r>
              <a:rPr lang="en-US" altLang="zh-CN" dirty="0"/>
              <a:t>= "Java is interesting";</a:t>
            </a:r>
            <a:endParaRPr lang="zh-CN" altLang="zh-CN" dirty="0"/>
          </a:p>
          <a:p>
            <a:pPr marL="457200" lvl="1" indent="0">
              <a:buNone/>
            </a:pPr>
            <a:r>
              <a:rPr lang="en-US" altLang="zh-CN" dirty="0"/>
              <a:t>String </a:t>
            </a:r>
            <a:r>
              <a:rPr lang="en-US" altLang="zh-CN" dirty="0" err="1"/>
              <a:t>strNewl</a:t>
            </a:r>
            <a:r>
              <a:rPr lang="en-US" altLang="zh-CN" dirty="0"/>
              <a:t>=</a:t>
            </a:r>
            <a:r>
              <a:rPr lang="en-US" altLang="zh-CN" dirty="0" err="1"/>
              <a:t>strSource.substring</a:t>
            </a:r>
            <a:r>
              <a:rPr lang="en-US" altLang="zh-CN" dirty="0"/>
              <a:t>(5); </a:t>
            </a:r>
            <a:endParaRPr lang="zh-CN" altLang="zh-CN" dirty="0"/>
          </a:p>
          <a:p>
            <a:pPr marL="457200" lvl="1" indent="0">
              <a:buNone/>
            </a:pPr>
            <a:r>
              <a:rPr lang="en-US" altLang="zh-CN" dirty="0"/>
              <a:t>String strNew2 =</a:t>
            </a:r>
            <a:r>
              <a:rPr lang="en-US" altLang="zh-CN" dirty="0" err="1"/>
              <a:t>strSource.substring</a:t>
            </a:r>
            <a:r>
              <a:rPr lang="en-US" altLang="zh-CN" dirty="0"/>
              <a:t>(5,6); // strNew2=”</a:t>
            </a:r>
            <a:r>
              <a:rPr lang="en-US" altLang="zh-CN" dirty="0" err="1"/>
              <a:t>i</a:t>
            </a:r>
            <a:r>
              <a:rPr lang="en-US" altLang="zh-CN" dirty="0"/>
              <a:t>”</a:t>
            </a:r>
            <a:endParaRPr lang="zh-CN" altLang="zh-CN" dirty="0"/>
          </a:p>
          <a:p>
            <a:r>
              <a:rPr lang="en-US" altLang="zh-CN" dirty="0"/>
              <a:t>replace(char </a:t>
            </a:r>
            <a:r>
              <a:rPr lang="en-US" altLang="zh-CN" dirty="0" err="1"/>
              <a:t>oldChar,char</a:t>
            </a:r>
            <a:r>
              <a:rPr lang="en-US" altLang="zh-CN" dirty="0"/>
              <a:t> </a:t>
            </a:r>
            <a:r>
              <a:rPr lang="en-US" altLang="zh-CN" dirty="0" err="1"/>
              <a:t>newChar</a:t>
            </a:r>
            <a:r>
              <a:rPr lang="en-US" altLang="zh-CN" dirty="0" smtClean="0"/>
              <a:t>)</a:t>
            </a:r>
          </a:p>
          <a:p>
            <a:r>
              <a:rPr lang="en-US" altLang="zh-CN" b="1" dirty="0" err="1"/>
              <a:t>replaceAll</a:t>
            </a:r>
            <a:r>
              <a:rPr lang="en-US" altLang="zh-CN" b="1" dirty="0"/>
              <a:t>(String old ,String new</a:t>
            </a:r>
            <a:r>
              <a:rPr lang="en-US" altLang="zh-CN" b="1" dirty="0" smtClean="0"/>
              <a:t>)</a:t>
            </a:r>
          </a:p>
          <a:p>
            <a:r>
              <a:rPr lang="en-US" altLang="zh-CN" b="1" dirty="0"/>
              <a:t>trim</a:t>
            </a:r>
            <a:r>
              <a:rPr lang="en-US" altLang="zh-CN" b="1" dirty="0" smtClean="0"/>
              <a:t>():</a:t>
            </a:r>
            <a:r>
              <a:rPr lang="zh-CN" altLang="en-US" b="1" dirty="0" smtClean="0"/>
              <a:t>去掉字串中前后的空白字符</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StringBuffer</a:t>
            </a:r>
            <a:r>
              <a:rPr lang="zh-CN" altLang="en-US" dirty="0"/>
              <a:t>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11</a:t>
            </a:fld>
            <a:endParaRPr lang="zh-CN" altLang="en-US" dirty="0"/>
          </a:p>
        </p:txBody>
      </p:sp>
      <p:sp>
        <p:nvSpPr>
          <p:cNvPr id="4" name="内容占位符 3"/>
          <p:cNvSpPr>
            <a:spLocks noGrp="1"/>
          </p:cNvSpPr>
          <p:nvPr>
            <p:ph sz="quarter" idx="12"/>
          </p:nvPr>
        </p:nvSpPr>
        <p:spPr/>
        <p:txBody>
          <a:bodyPr/>
          <a:lstStyle/>
          <a:p>
            <a:r>
              <a:rPr lang="en-US" altLang="zh-CN" dirty="0" err="1"/>
              <a:t>StringBuffer</a:t>
            </a:r>
            <a:r>
              <a:rPr lang="zh-CN" altLang="zh-CN" dirty="0"/>
              <a:t>类表示的是一个</a:t>
            </a:r>
            <a:r>
              <a:rPr lang="zh-CN" altLang="zh-CN" b="1" dirty="0"/>
              <a:t>本身内容可变</a:t>
            </a:r>
            <a:r>
              <a:rPr lang="zh-CN" altLang="zh-CN" dirty="0"/>
              <a:t>的字符串对象，包含一个缓冲区，主要用于完成字符串的动态添加、插入、替换等操作。</a:t>
            </a:r>
          </a:p>
          <a:p>
            <a:r>
              <a:rPr lang="zh-CN" altLang="zh-CN" b="1" dirty="0"/>
              <a:t>添加操作</a:t>
            </a:r>
            <a:r>
              <a:rPr lang="en-US" altLang="zh-CN" b="1" dirty="0"/>
              <a:t>append</a:t>
            </a:r>
            <a:r>
              <a:rPr lang="en-US" altLang="zh-CN" b="1" dirty="0" smtClean="0"/>
              <a:t>()</a:t>
            </a:r>
          </a:p>
          <a:p>
            <a:pPr marL="0" indent="0">
              <a:buNone/>
            </a:pPr>
            <a:r>
              <a:rPr lang="en-US" altLang="zh-CN" b="1" dirty="0"/>
              <a:t> </a:t>
            </a:r>
            <a:r>
              <a:rPr lang="en-US" altLang="zh-CN" b="1" dirty="0" smtClean="0"/>
              <a:t>   </a:t>
            </a:r>
            <a:r>
              <a:rPr lang="en-US" altLang="zh-CN" b="1" dirty="0" err="1" smtClean="0"/>
              <a:t>StringBuffer</a:t>
            </a:r>
            <a:r>
              <a:rPr lang="en-US" altLang="zh-CN" b="1" dirty="0" smtClean="0"/>
              <a:t> </a:t>
            </a:r>
            <a:r>
              <a:rPr lang="en-US" altLang="zh-CN" b="1" dirty="0" err="1" smtClean="0"/>
              <a:t>sbf</a:t>
            </a:r>
            <a:r>
              <a:rPr lang="en-US" altLang="zh-CN" b="1" dirty="0" smtClean="0"/>
              <a:t>=new </a:t>
            </a:r>
            <a:r>
              <a:rPr lang="en-US" altLang="zh-CN" b="1" dirty="0" err="1" smtClean="0"/>
              <a:t>StringBuffer</a:t>
            </a:r>
            <a:r>
              <a:rPr lang="en-US" altLang="zh-CN" b="1" dirty="0" smtClean="0"/>
              <a:t>(“1+2=“);</a:t>
            </a:r>
          </a:p>
          <a:p>
            <a:pPr marL="0" indent="0">
              <a:buNone/>
            </a:pPr>
            <a:r>
              <a:rPr lang="en-US" altLang="zh-CN" b="1" dirty="0"/>
              <a:t> </a:t>
            </a:r>
            <a:r>
              <a:rPr lang="en-US" altLang="zh-CN" b="1" dirty="0" smtClean="0"/>
              <a:t>    </a:t>
            </a:r>
            <a:r>
              <a:rPr lang="en-US" altLang="zh-CN" b="1" dirty="0" err="1" smtClean="0"/>
              <a:t>int</a:t>
            </a:r>
            <a:r>
              <a:rPr lang="en-US" altLang="zh-CN" b="1" dirty="0" smtClean="0"/>
              <a:t> </a:t>
            </a:r>
            <a:r>
              <a:rPr lang="en-US" altLang="zh-CN" b="1" dirty="0" err="1" smtClean="0"/>
              <a:t>i</a:t>
            </a:r>
            <a:r>
              <a:rPr lang="en-US" altLang="zh-CN" b="1" dirty="0" smtClean="0"/>
              <a:t>=3;</a:t>
            </a:r>
          </a:p>
          <a:p>
            <a:pPr marL="0" indent="0">
              <a:buNone/>
            </a:pPr>
            <a:r>
              <a:rPr lang="en-US" altLang="zh-CN" b="1" dirty="0"/>
              <a:t> </a:t>
            </a:r>
            <a:r>
              <a:rPr lang="en-US" altLang="zh-CN" b="1" dirty="0" smtClean="0"/>
              <a:t>     </a:t>
            </a:r>
            <a:r>
              <a:rPr lang="en-US" altLang="zh-CN" b="1" dirty="0" err="1" smtClean="0"/>
              <a:t>sbf.append</a:t>
            </a:r>
            <a:r>
              <a:rPr lang="en-US" altLang="zh-CN" b="1" dirty="0" smtClean="0"/>
              <a:t>(</a:t>
            </a:r>
            <a:r>
              <a:rPr lang="en-US" altLang="zh-CN" b="1" dirty="0" err="1" smtClean="0"/>
              <a:t>i</a:t>
            </a:r>
            <a:r>
              <a:rPr lang="en-US" altLang="zh-CN" b="1" dirty="0" smtClean="0"/>
              <a:t>);</a:t>
            </a:r>
          </a:p>
          <a:p>
            <a:pPr marL="0" indent="0">
              <a:buNone/>
            </a:pPr>
            <a:r>
              <a:rPr lang="en-US" altLang="zh-CN" b="1" dirty="0"/>
              <a:t> </a:t>
            </a:r>
            <a:r>
              <a:rPr lang="en-US" altLang="zh-CN" b="1" dirty="0" smtClean="0"/>
              <a:t>     </a:t>
            </a:r>
            <a:r>
              <a:rPr lang="en-US" altLang="zh-CN" b="1" dirty="0" err="1" smtClean="0"/>
              <a:t>System.out.println</a:t>
            </a:r>
            <a:r>
              <a:rPr lang="en-US" altLang="zh-CN" b="1" dirty="0" smtClean="0"/>
              <a:t>(</a:t>
            </a:r>
            <a:r>
              <a:rPr lang="en-US" altLang="zh-CN" b="1" dirty="0" err="1" smtClean="0"/>
              <a:t>sbf</a:t>
            </a:r>
            <a:r>
              <a:rPr lang="en-US" altLang="zh-CN" b="1" dirty="0" smtClean="0"/>
              <a:t>);</a:t>
            </a:r>
          </a:p>
          <a:p>
            <a:pPr marL="0" indent="0">
              <a:buNone/>
            </a:pPr>
            <a:r>
              <a:rPr lang="en-US" altLang="zh-CN" b="1" dirty="0"/>
              <a:t> </a:t>
            </a:r>
            <a:r>
              <a:rPr lang="en-US" altLang="zh-CN" b="1" dirty="0" smtClean="0"/>
              <a:t>         </a:t>
            </a:r>
            <a:r>
              <a:rPr lang="zh-CN" altLang="en-US" b="1" dirty="0" smtClean="0"/>
              <a:t>结果为：  </a:t>
            </a:r>
            <a:r>
              <a:rPr lang="en-US" altLang="zh-CN" b="1" dirty="0" smtClean="0"/>
              <a:t>1+2=3</a:t>
            </a:r>
            <a:endParaRPr lang="zh-CN" altLang="zh-CN" dirty="0"/>
          </a:p>
          <a:p>
            <a:endParaRPr lang="zh-CN" altLang="zh-CN" dirty="0"/>
          </a:p>
          <a:p>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12</a:t>
            </a:fld>
            <a:endParaRPr lang="zh-CN" altLang="en-US" dirty="0"/>
          </a:p>
        </p:txBody>
      </p:sp>
      <p:sp>
        <p:nvSpPr>
          <p:cNvPr id="4" name="内容占位符 3"/>
          <p:cNvSpPr>
            <a:spLocks noGrp="1"/>
          </p:cNvSpPr>
          <p:nvPr>
            <p:ph sz="quarter" idx="12"/>
          </p:nvPr>
        </p:nvSpPr>
        <p:spPr/>
        <p:txBody>
          <a:bodyPr/>
          <a:lstStyle/>
          <a:p>
            <a:r>
              <a:rPr lang="zh-CN" altLang="zh-CN" b="1" dirty="0"/>
              <a:t>插入操作</a:t>
            </a:r>
            <a:endParaRPr lang="en-US" altLang="zh-CN" b="1" dirty="0"/>
          </a:p>
          <a:p>
            <a:pPr lvl="1"/>
            <a:r>
              <a:rPr lang="en-US" altLang="zh-CN" b="1" dirty="0" err="1"/>
              <a:t>StringBuffer</a:t>
            </a:r>
            <a:r>
              <a:rPr lang="en-US" altLang="zh-CN" b="1" dirty="0"/>
              <a:t> insert(</a:t>
            </a:r>
            <a:r>
              <a:rPr lang="en-US" altLang="zh-CN" b="1" dirty="0" err="1"/>
              <a:t>int</a:t>
            </a:r>
            <a:r>
              <a:rPr lang="en-US" altLang="zh-CN" b="1" dirty="0"/>
              <a:t> </a:t>
            </a:r>
            <a:r>
              <a:rPr lang="en-US" altLang="zh-CN" b="1" dirty="0" err="1"/>
              <a:t>offset,String</a:t>
            </a:r>
            <a:r>
              <a:rPr lang="en-US" altLang="zh-CN" b="1" dirty="0"/>
              <a:t> </a:t>
            </a:r>
            <a:r>
              <a:rPr lang="en-US" altLang="zh-CN" b="1" dirty="0" err="1"/>
              <a:t>str</a:t>
            </a:r>
            <a:r>
              <a:rPr lang="en-US" altLang="zh-CN" b="1" dirty="0"/>
              <a:t>)</a:t>
            </a:r>
          </a:p>
          <a:p>
            <a:r>
              <a:rPr lang="zh-CN" altLang="zh-CN" b="1" dirty="0"/>
              <a:t>删除字符</a:t>
            </a:r>
            <a:endParaRPr lang="en-US" altLang="zh-CN" b="1" dirty="0"/>
          </a:p>
          <a:p>
            <a:pPr lvl="1"/>
            <a:r>
              <a:rPr lang="en-US" altLang="zh-CN" b="1" dirty="0" err="1"/>
              <a:t>StringBuffer</a:t>
            </a:r>
            <a:r>
              <a:rPr lang="en-US" altLang="zh-CN" b="1" dirty="0"/>
              <a:t>  </a:t>
            </a:r>
            <a:r>
              <a:rPr lang="da-DK" altLang="zh-CN" b="1" dirty="0"/>
              <a:t>delete(int start</a:t>
            </a:r>
            <a:r>
              <a:rPr lang="zh-CN" altLang="zh-CN" b="1" dirty="0"/>
              <a:t>，</a:t>
            </a:r>
            <a:r>
              <a:rPr lang="da-DK" altLang="zh-CN" b="1" dirty="0"/>
              <a:t>int end</a:t>
            </a:r>
            <a:r>
              <a:rPr lang="da-DK" altLang="zh-CN" b="1" dirty="0" smtClean="0"/>
              <a:t>)</a:t>
            </a:r>
          </a:p>
          <a:p>
            <a:pPr marL="457200" lvl="1" indent="0">
              <a:buNone/>
            </a:pPr>
            <a:r>
              <a:rPr lang="da-DK" altLang="zh-CN" b="1" dirty="0" smtClean="0"/>
              <a:t>        </a:t>
            </a:r>
            <a:r>
              <a:rPr lang="zh-CN" altLang="en-US" b="1" dirty="0" smtClean="0"/>
              <a:t>删除起始序号为</a:t>
            </a:r>
            <a:r>
              <a:rPr lang="en-US" altLang="zh-CN" b="1" dirty="0" smtClean="0"/>
              <a:t>start</a:t>
            </a:r>
            <a:r>
              <a:rPr lang="zh-CN" altLang="en-US" b="1" dirty="0" smtClean="0"/>
              <a:t>，终止序号为</a:t>
            </a:r>
            <a:r>
              <a:rPr lang="en-US" altLang="zh-CN" b="1" dirty="0" smtClean="0"/>
              <a:t>end-1</a:t>
            </a:r>
            <a:r>
              <a:rPr lang="zh-CN" altLang="en-US" b="1" dirty="0" smtClean="0"/>
              <a:t>的字符</a:t>
            </a:r>
            <a:endParaRPr lang="zh-CN" altLang="zh-CN" dirty="0"/>
          </a:p>
          <a:p>
            <a:r>
              <a:rPr lang="zh-CN" altLang="zh-CN" b="1" dirty="0"/>
              <a:t>内容替换</a:t>
            </a:r>
            <a:endParaRPr lang="zh-CN" altLang="zh-CN" dirty="0"/>
          </a:p>
          <a:p>
            <a:pPr lvl="1"/>
            <a:r>
              <a:rPr lang="en-US" altLang="zh-CN" dirty="0" err="1"/>
              <a:t>StringBuffer</a:t>
            </a:r>
            <a:r>
              <a:rPr lang="en-US" altLang="zh-CN" dirty="0"/>
              <a:t>  replace(</a:t>
            </a:r>
            <a:r>
              <a:rPr lang="en-US" altLang="zh-CN" dirty="0" err="1"/>
              <a:t>int</a:t>
            </a:r>
            <a:r>
              <a:rPr lang="en-US" altLang="zh-CN" dirty="0"/>
              <a:t> </a:t>
            </a:r>
            <a:r>
              <a:rPr lang="en-US" altLang="zh-CN" dirty="0" err="1"/>
              <a:t>start,int</a:t>
            </a:r>
            <a:r>
              <a:rPr lang="en-US" altLang="zh-CN" dirty="0"/>
              <a:t> </a:t>
            </a:r>
            <a:r>
              <a:rPr lang="en-US" altLang="zh-CN" dirty="0" err="1"/>
              <a:t>end,String</a:t>
            </a:r>
            <a:r>
              <a:rPr lang="en-US" altLang="zh-CN" dirty="0"/>
              <a:t> </a:t>
            </a:r>
            <a:r>
              <a:rPr lang="en-US" altLang="zh-CN" dirty="0" err="1"/>
              <a:t>str</a:t>
            </a:r>
            <a:r>
              <a:rPr lang="en-US" altLang="zh-CN" dirty="0" smtClean="0"/>
              <a:t>)</a:t>
            </a:r>
          </a:p>
          <a:p>
            <a:pPr marL="457200" lvl="1" indent="0">
              <a:buNone/>
            </a:pPr>
            <a:r>
              <a:rPr lang="en-US" altLang="zh-CN" dirty="0" smtClean="0"/>
              <a:t>          </a:t>
            </a:r>
            <a:r>
              <a:rPr lang="zh-CN" altLang="en-US" b="1" dirty="0" smtClean="0">
                <a:latin typeface="Times New Roman" panose="02020603050405020304" pitchFamily="18" charset="0"/>
                <a:cs typeface="Times New Roman" panose="02020603050405020304" pitchFamily="18" charset="0"/>
              </a:rPr>
              <a:t>将起始位置为</a:t>
            </a:r>
            <a:r>
              <a:rPr lang="en-US" altLang="zh-CN" b="1" dirty="0" smtClean="0">
                <a:latin typeface="Times New Roman" panose="02020603050405020304" pitchFamily="18" charset="0"/>
                <a:cs typeface="Times New Roman" panose="02020603050405020304" pitchFamily="18" charset="0"/>
              </a:rPr>
              <a:t>start</a:t>
            </a:r>
            <a:r>
              <a:rPr lang="zh-CN" altLang="en-US" b="1" dirty="0" smtClean="0">
                <a:latin typeface="Times New Roman" panose="02020603050405020304" pitchFamily="18" charset="0"/>
                <a:cs typeface="Times New Roman" panose="02020603050405020304" pitchFamily="18" charset="0"/>
              </a:rPr>
              <a:t>，终止位置为</a:t>
            </a:r>
            <a:r>
              <a:rPr lang="en-US" altLang="zh-CN" b="1" dirty="0" smtClean="0">
                <a:latin typeface="Times New Roman" panose="02020603050405020304" pitchFamily="18" charset="0"/>
                <a:cs typeface="Times New Roman" panose="02020603050405020304" pitchFamily="18" charset="0"/>
              </a:rPr>
              <a:t>end-1</a:t>
            </a:r>
            <a:r>
              <a:rPr lang="zh-CN" altLang="en-US" b="1" dirty="0" smtClean="0">
                <a:latin typeface="Times New Roman" panose="02020603050405020304" pitchFamily="18" charset="0"/>
                <a:cs typeface="Times New Roman" panose="02020603050405020304" pitchFamily="18" charset="0"/>
              </a:rPr>
              <a:t>的字符替换成</a:t>
            </a:r>
            <a:r>
              <a:rPr lang="en-US" altLang="zh-CN" b="1" dirty="0" err="1" smtClean="0">
                <a:latin typeface="Times New Roman" panose="02020603050405020304" pitchFamily="18" charset="0"/>
                <a:cs typeface="Times New Roman" panose="02020603050405020304" pitchFamily="18" charset="0"/>
              </a:rPr>
              <a:t>str</a:t>
            </a:r>
            <a:r>
              <a:rPr lang="zh-CN" altLang="en-US" b="1" dirty="0" smtClean="0">
                <a:latin typeface="Times New Roman" panose="02020603050405020304" pitchFamily="18" charset="0"/>
                <a:cs typeface="Times New Roman" panose="02020603050405020304" pitchFamily="18" charset="0"/>
              </a:rPr>
              <a:t>制定的内容</a:t>
            </a:r>
            <a:endParaRPr lang="zh-CN" altLang="zh-CN" b="1" dirty="0">
              <a:latin typeface="Times New Roman" panose="02020603050405020304" pitchFamily="18" charset="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0995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正则表达式</a:t>
            </a:r>
            <a:endParaRPr lang="zh-CN" altLang="en-US" sz="3200" dirty="0">
              <a:latin typeface="楷体" panose="02010609060101010101" pitchFamily="49" charset="-122"/>
              <a:ea typeface="楷体" panose="02010609060101010101" pitchFamily="49" charset="-122"/>
            </a:endParaRP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13</a:t>
            </a:fld>
            <a:endParaRPr lang="zh-CN" altLang="en-US" dirty="0"/>
          </a:p>
        </p:txBody>
      </p:sp>
      <p:sp>
        <p:nvSpPr>
          <p:cNvPr id="4" name="内容占位符 3"/>
          <p:cNvSpPr>
            <a:spLocks noGrp="1"/>
          </p:cNvSpPr>
          <p:nvPr>
            <p:ph sz="quarter" idx="12"/>
          </p:nvPr>
        </p:nvSpPr>
        <p:spPr>
          <a:xfrm>
            <a:off x="447423" y="1052513"/>
            <a:ext cx="8207376" cy="5400675"/>
          </a:xfrm>
        </p:spPr>
        <p:txBody>
          <a:bodyPr>
            <a:normAutofit/>
          </a:bodyPr>
          <a:lstStyle/>
          <a:p>
            <a:r>
              <a:rPr lang="zh-CN" altLang="zh-CN" sz="2000" b="1" dirty="0">
                <a:latin typeface="楷体" panose="02010609060101010101" pitchFamily="49" charset="-122"/>
                <a:ea typeface="楷体" panose="02010609060101010101" pitchFamily="49" charset="-122"/>
              </a:rPr>
              <a:t>正则表达式是一个字符串，用来描述字符串匹配的模式，可以进行字符串匹配、替换和分解。</a:t>
            </a:r>
          </a:p>
          <a:p>
            <a:r>
              <a:rPr lang="zh-CN" altLang="zh-CN" sz="2000" b="1" dirty="0">
                <a:latin typeface="楷体" panose="02010609060101010101" pitchFamily="49" charset="-122"/>
                <a:ea typeface="楷体" panose="02010609060101010101" pitchFamily="49" charset="-122"/>
              </a:rPr>
              <a:t>一个正则表达式是由普通的字符（例如字符</a:t>
            </a:r>
            <a:r>
              <a:rPr lang="en-US" altLang="zh-CN" sz="2000" b="1" dirty="0">
                <a:latin typeface="楷体" panose="02010609060101010101" pitchFamily="49" charset="-122"/>
                <a:ea typeface="楷体" panose="02010609060101010101" pitchFamily="49" charset="-122"/>
              </a:rPr>
              <a:t>a</a:t>
            </a:r>
            <a:r>
              <a:rPr lang="zh-CN" altLang="zh-CN" sz="2000" b="1" dirty="0">
                <a:latin typeface="楷体" panose="02010609060101010101" pitchFamily="49" charset="-122"/>
                <a:ea typeface="楷体" panose="02010609060101010101" pitchFamily="49" charset="-122"/>
              </a:rPr>
              <a:t>到</a:t>
            </a:r>
            <a:r>
              <a:rPr lang="en-US" altLang="zh-CN" sz="2000" b="1" dirty="0">
                <a:latin typeface="楷体" panose="02010609060101010101" pitchFamily="49" charset="-122"/>
                <a:ea typeface="楷体" panose="02010609060101010101" pitchFamily="49" charset="-122"/>
              </a:rPr>
              <a:t>z</a:t>
            </a:r>
            <a:r>
              <a:rPr lang="zh-CN" altLang="zh-CN" sz="2000" b="1" dirty="0">
                <a:latin typeface="楷体" panose="02010609060101010101" pitchFamily="49" charset="-122"/>
                <a:ea typeface="楷体" panose="02010609060101010101" pitchFamily="49" charset="-122"/>
              </a:rPr>
              <a:t>）以及特殊字符（元字符）组成的文字模式，用以描述在查找文字主体时待匹配的一个或多个字符串</a:t>
            </a:r>
            <a:r>
              <a:rPr lang="zh-CN" altLang="zh-CN"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r>
              <a:rPr lang="zh-CN" altLang="zh-CN" sz="2000" b="1" dirty="0" smtClean="0">
                <a:latin typeface="楷体" panose="02010609060101010101" pitchFamily="49" charset="-122"/>
                <a:ea typeface="楷体" panose="02010609060101010101" pitchFamily="49" charset="-122"/>
              </a:rPr>
              <a:t>正则表达式</a:t>
            </a:r>
            <a:r>
              <a:rPr lang="zh-CN" altLang="zh-CN" sz="2000" b="1" dirty="0">
                <a:latin typeface="楷体" panose="02010609060101010101" pitchFamily="49" charset="-122"/>
                <a:ea typeface="楷体" panose="02010609060101010101" pitchFamily="49" charset="-122"/>
              </a:rPr>
              <a:t>作为一个模板，将某个字符模式与所搜索的字符串进行匹配。</a:t>
            </a:r>
            <a:endParaRPr lang="zh-CN" altLang="en-US" sz="2000" b="1" dirty="0">
              <a:latin typeface="楷体" panose="02010609060101010101" pitchFamily="49" charset="-122"/>
              <a:ea typeface="楷体" panose="02010609060101010101" pitchFamily="49" charset="-122"/>
            </a:endParaRPr>
          </a:p>
        </p:txBody>
      </p:sp>
      <p:sp>
        <p:nvSpPr>
          <p:cNvPr id="5" name="矩形 4"/>
          <p:cNvSpPr/>
          <p:nvPr/>
        </p:nvSpPr>
        <p:spPr>
          <a:xfrm>
            <a:off x="914707" y="4210719"/>
            <a:ext cx="7272808" cy="1323439"/>
          </a:xfrm>
          <a:prstGeom prst="rect">
            <a:avLst/>
          </a:prstGeom>
          <a:ln>
            <a:solidFill>
              <a:schemeClr val="accent1"/>
            </a:solidFill>
          </a:ln>
        </p:spPr>
        <p:txBody>
          <a:bodyPr wrap="square">
            <a:spAutoFit/>
          </a:bodyPr>
          <a:lstStyle/>
          <a:p>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a:t>
            </a:r>
            <a:r>
              <a:rPr lang="en-US" altLang="zh-CN" sz="2000" b="1" kern="100" dirty="0">
                <a:solidFill>
                  <a:srgbClr val="333333"/>
                </a:solidFill>
                <a:latin typeface="楷体" panose="02010609060101010101" pitchFamily="49" charset="-122"/>
                <a:ea typeface="楷体" panose="02010609060101010101" pitchFamily="49" charset="-122"/>
              </a:rPr>
              <a:t>java</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”：由普通字符组成。</a:t>
            </a:r>
            <a:endParaRPr lang="zh-CN" altLang="zh-CN" sz="2000" b="1" kern="100" dirty="0">
              <a:latin typeface="楷体" panose="02010609060101010101" pitchFamily="49" charset="-122"/>
              <a:ea typeface="楷体" panose="02010609060101010101" pitchFamily="49" charset="-122"/>
            </a:endParaRPr>
          </a:p>
          <a:p>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a:t>
            </a:r>
            <a:r>
              <a:rPr lang="en-US" altLang="zh-CN" sz="2000" b="1" kern="100" dirty="0" smtClean="0">
                <a:solidFill>
                  <a:srgbClr val="333333"/>
                </a:solidFill>
                <a:latin typeface="楷体" panose="02010609060101010101" pitchFamily="49" charset="-122"/>
                <a:ea typeface="楷体" panose="02010609060101010101" pitchFamily="49" charset="-122"/>
              </a:rPr>
              <a:t>java</a:t>
            </a:r>
            <a:r>
              <a:rPr lang="en-US" altLang="zh-CN" sz="2000" b="1" kern="100" dirty="0">
                <a:solidFill>
                  <a:srgbClr val="333333"/>
                </a:solidFill>
                <a:latin typeface="楷体" panose="02010609060101010101" pitchFamily="49" charset="-122"/>
                <a:ea typeface="楷体" panose="02010609060101010101" pitchFamily="49" charset="-122"/>
              </a:rPr>
              <a:t>.</a:t>
            </a:r>
            <a:r>
              <a:rPr lang="en-US" altLang="zh-CN" sz="2000" b="1" kern="100" dirty="0" smtClean="0">
                <a:solidFill>
                  <a:srgbClr val="333333"/>
                </a:solidFill>
                <a:latin typeface="楷体" panose="02010609060101010101" pitchFamily="49" charset="-122"/>
                <a:ea typeface="楷体" panose="02010609060101010101" pitchFamily="49" charset="-122"/>
              </a:rPr>
              <a:t>*</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”：包含有两个特殊字符</a:t>
            </a:r>
            <a:r>
              <a:rPr lang="en-US" altLang="zh-CN" sz="2000" b="1" kern="100" dirty="0">
                <a:solidFill>
                  <a:srgbClr val="333333"/>
                </a:solidFill>
                <a:latin typeface="楷体" panose="02010609060101010101" pitchFamily="49" charset="-122"/>
                <a:ea typeface="楷体" panose="02010609060101010101" pitchFamily="49" charset="-122"/>
              </a:rPr>
              <a:t>.*</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，表示</a:t>
            </a:r>
            <a:r>
              <a:rPr lang="en-US" altLang="zh-CN" sz="2000" b="1" kern="100" dirty="0">
                <a:solidFill>
                  <a:srgbClr val="333333"/>
                </a:solidFill>
                <a:latin typeface="楷体" panose="02010609060101010101" pitchFamily="49" charset="-122"/>
                <a:ea typeface="楷体" panose="02010609060101010101" pitchFamily="49" charset="-122"/>
              </a:rPr>
              <a:t>java</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后面跟有</a:t>
            </a:r>
            <a:r>
              <a:rPr lang="en-US" altLang="zh-CN" sz="2000" b="1" kern="100" dirty="0">
                <a:solidFill>
                  <a:srgbClr val="333333"/>
                </a:solidFill>
                <a:latin typeface="楷体" panose="02010609060101010101" pitchFamily="49" charset="-122"/>
                <a:ea typeface="楷体" panose="02010609060101010101" pitchFamily="49" charset="-122"/>
              </a:rPr>
              <a:t>0</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个或者多个字符。</a:t>
            </a:r>
            <a:endParaRPr lang="zh-CN" altLang="zh-CN" sz="2000" b="1" kern="100" dirty="0">
              <a:latin typeface="楷体" panose="02010609060101010101" pitchFamily="49" charset="-122"/>
              <a:ea typeface="楷体" panose="02010609060101010101" pitchFamily="49" charset="-122"/>
            </a:endParaRPr>
          </a:p>
          <a:p>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a:t>
            </a:r>
            <a:r>
              <a:rPr lang="en-US" altLang="zh-CN" sz="2000" b="1" kern="100" dirty="0" err="1">
                <a:solidFill>
                  <a:srgbClr val="000000"/>
                </a:solidFill>
                <a:latin typeface="楷体" panose="02010609060101010101" pitchFamily="49" charset="-122"/>
                <a:ea typeface="楷体" panose="02010609060101010101" pitchFamily="49" charset="-122"/>
                <a:cs typeface="Times New Roman" panose="02020603050405020304" pitchFamily="18" charset="0"/>
              </a:rPr>
              <a:t>zA</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-Z] </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a:t>
            </a:r>
            <a:r>
              <a:rPr lang="zh-CN" altLang="zh-CN" sz="2000" b="1" kern="100" dirty="0">
                <a:solidFill>
                  <a:srgbClr val="000000"/>
                </a:solidFill>
                <a:latin typeface="楷体" panose="02010609060101010101" pitchFamily="49" charset="-122"/>
                <a:ea typeface="楷体" panose="02010609060101010101" pitchFamily="49" charset="-122"/>
              </a:rPr>
              <a:t>表示从</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a:t>
            </a:r>
            <a:r>
              <a:rPr lang="zh-CN" altLang="zh-CN" sz="2000" b="1" kern="100" dirty="0">
                <a:solidFill>
                  <a:srgbClr val="000000"/>
                </a:solidFill>
                <a:latin typeface="楷体" panose="02010609060101010101" pitchFamily="49" charset="-122"/>
                <a:ea typeface="楷体" panose="02010609060101010101" pitchFamily="49" charset="-122"/>
              </a:rPr>
              <a:t>到</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z</a:t>
            </a:r>
            <a:r>
              <a:rPr lang="zh-CN" altLang="zh-CN" sz="2000" b="1" kern="100" dirty="0">
                <a:solidFill>
                  <a:srgbClr val="000000"/>
                </a:solidFill>
                <a:latin typeface="楷体" panose="02010609060101010101" pitchFamily="49" charset="-122"/>
                <a:ea typeface="楷体" panose="02010609060101010101" pitchFamily="49" charset="-122"/>
              </a:rPr>
              <a:t>或</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A</a:t>
            </a:r>
            <a:r>
              <a:rPr lang="zh-CN" altLang="zh-CN" sz="2000" b="1" kern="100" dirty="0">
                <a:solidFill>
                  <a:srgbClr val="000000"/>
                </a:solidFill>
                <a:latin typeface="楷体" panose="02010609060101010101" pitchFamily="49" charset="-122"/>
                <a:ea typeface="楷体" panose="02010609060101010101" pitchFamily="49" charset="-122"/>
              </a:rPr>
              <a:t>到</a:t>
            </a:r>
            <a:r>
              <a:rPr lang="en-US" altLang="zh-CN" sz="2000" b="1" kern="100" dirty="0">
                <a:solidFill>
                  <a:srgbClr val="000000"/>
                </a:solidFill>
                <a:latin typeface="楷体" panose="02010609060101010101" pitchFamily="49" charset="-122"/>
                <a:ea typeface="楷体" panose="02010609060101010101" pitchFamily="49" charset="-122"/>
                <a:cs typeface="Times New Roman" panose="02020603050405020304" pitchFamily="18" charset="0"/>
              </a:rPr>
              <a:t>Z</a:t>
            </a:r>
            <a:r>
              <a:rPr lang="zh-CN" altLang="zh-CN" sz="2000" b="1" kern="100" dirty="0">
                <a:solidFill>
                  <a:srgbClr val="000000"/>
                </a:solidFill>
                <a:latin typeface="楷体" panose="02010609060101010101" pitchFamily="49" charset="-122"/>
                <a:ea typeface="楷体" panose="02010609060101010101" pitchFamily="49" charset="-122"/>
              </a:rPr>
              <a:t>当中的任意一个字符</a:t>
            </a:r>
            <a:r>
              <a:rPr lang="zh-CN" altLang="zh-CN" sz="2000" b="1" kern="100" dirty="0">
                <a:solidFill>
                  <a:srgbClr val="333333"/>
                </a:solidFill>
                <a:latin typeface="楷体" panose="02010609060101010101" pitchFamily="49" charset="-122"/>
                <a:ea typeface="楷体" panose="02010609060101010101" pitchFamily="49" charset="-122"/>
                <a:cs typeface="Arial" panose="020B0604020202020204" pitchFamily="34" charset="0"/>
              </a:rPr>
              <a:t>。</a:t>
            </a:r>
            <a:endParaRPr lang="zh-CN" altLang="zh-CN" sz="2000" b="1" kern="1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093997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a:t>
            </a:r>
            <a:r>
              <a:rPr lang="zh-CN" altLang="zh-CN" dirty="0" smtClean="0"/>
              <a:t>示例</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14</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187624" y="981075"/>
            <a:ext cx="6741972" cy="5400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0773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正则表达式的</a:t>
            </a:r>
            <a:r>
              <a:rPr lang="zh-CN" altLang="zh-CN" dirty="0" smtClean="0"/>
              <a:t>特殊字符</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15</a:t>
            </a:fld>
            <a:endParaRPr lang="zh-CN" altLang="en-US" dirty="0"/>
          </a:p>
        </p:txBody>
      </p:sp>
      <p:pic>
        <p:nvPicPr>
          <p:cNvPr id="6" name="内容占位符 5"/>
          <p:cNvPicPr>
            <a:picLocks noGrp="1" noChangeAspect="1"/>
          </p:cNvPicPr>
          <p:nvPr>
            <p:ph sz="quarter" idx="12"/>
          </p:nvPr>
        </p:nvPicPr>
        <p:blipFill>
          <a:blip r:embed="rId3"/>
          <a:stretch>
            <a:fillRect/>
          </a:stretch>
        </p:blipFill>
        <p:spPr>
          <a:xfrm>
            <a:off x="976020" y="981075"/>
            <a:ext cx="7191961" cy="5400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2163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dirty="0"/>
              <a:t>正则表达式的字符</a:t>
            </a:r>
            <a:r>
              <a:rPr lang="zh-CN" altLang="zh-CN" dirty="0" smtClean="0"/>
              <a:t>类</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16</a:t>
            </a:fld>
            <a:endParaRPr lang="zh-CN" altLang="en-US" dirty="0"/>
          </a:p>
        </p:txBody>
      </p:sp>
      <p:sp>
        <p:nvSpPr>
          <p:cNvPr id="4" name="内容占位符 3"/>
          <p:cNvSpPr>
            <a:spLocks noGrp="1"/>
          </p:cNvSpPr>
          <p:nvPr>
            <p:ph sz="quarter" idx="12"/>
          </p:nvPr>
        </p:nvSpPr>
        <p:spPr/>
        <p:txBody>
          <a:bodyPr>
            <a:normAutofit fontScale="92500"/>
          </a:bodyPr>
          <a:lstStyle/>
          <a:p>
            <a:r>
              <a:rPr lang="zh-CN" altLang="zh-CN" dirty="0">
                <a:latin typeface="楷体" panose="02010609060101010101" pitchFamily="49" charset="-122"/>
                <a:ea typeface="楷体" panose="02010609060101010101" pitchFamily="49" charset="-122"/>
              </a:rPr>
              <a:t>使用方括号（</a:t>
            </a: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和</a:t>
            </a: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）定义字符类。可以使用字符类指定字符列表以匹配正则表达式中的一个位置</a:t>
            </a:r>
            <a:r>
              <a:rPr lang="zh-CN" altLang="zh-CN"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lvl="1"/>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a:t>
            </a:r>
            <a:r>
              <a:rPr lang="en-US" altLang="zh-CN" dirty="0" err="1">
                <a:latin typeface="楷体" panose="02010609060101010101" pitchFamily="49" charset="-122"/>
                <a:ea typeface="楷体" panose="02010609060101010101" pitchFamily="49" charset="-122"/>
              </a:rPr>
              <a:t>aeiu</a:t>
            </a:r>
            <a:r>
              <a:rPr lang="en-US" altLang="zh-CN" dirty="0">
                <a:latin typeface="楷体" panose="02010609060101010101" pitchFamily="49" charset="-122"/>
                <a:ea typeface="楷体" panose="02010609060101010101" pitchFamily="49" charset="-122"/>
              </a:rPr>
              <a:t>]g</a:t>
            </a:r>
            <a:r>
              <a:rPr lang="zh-CN" altLang="zh-CN"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匹配：</a:t>
            </a:r>
            <a:r>
              <a:rPr lang="en-US" altLang="zh-CN" dirty="0">
                <a:latin typeface="楷体" panose="02010609060101010101" pitchFamily="49" charset="-122"/>
                <a:ea typeface="楷体" panose="02010609060101010101" pitchFamily="49" charset="-122"/>
              </a:rPr>
              <a:t>bag</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beg</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big</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 bug</a:t>
            </a:r>
          </a:p>
          <a:p>
            <a:pPr lvl="1"/>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[a-z0-9]</a:t>
            </a:r>
            <a:r>
              <a:rPr lang="zh-CN" altLang="zh-CN"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     </a:t>
            </a:r>
            <a:r>
              <a:rPr lang="zh-CN" altLang="en-US" dirty="0" smtClean="0">
                <a:latin typeface="楷体" panose="02010609060101010101" pitchFamily="49" charset="-122"/>
                <a:ea typeface="楷体" panose="02010609060101010101" pitchFamily="49" charset="-122"/>
              </a:rPr>
              <a:t>：</a:t>
            </a:r>
            <a:r>
              <a:rPr lang="en-US" altLang="zh-CN" dirty="0" smtClean="0">
                <a:latin typeface="楷体" panose="02010609060101010101" pitchFamily="49" charset="-122"/>
                <a:ea typeface="楷体" panose="02010609060101010101" pitchFamily="49" charset="-122"/>
              </a:rPr>
              <a:t>a-z </a:t>
            </a:r>
            <a:r>
              <a:rPr lang="zh-CN" altLang="zh-CN" dirty="0">
                <a:latin typeface="楷体" panose="02010609060101010101" pitchFamily="49" charset="-122"/>
                <a:ea typeface="楷体" panose="02010609060101010101" pitchFamily="49" charset="-122"/>
              </a:rPr>
              <a:t>范围内的任何一个字符或任何</a:t>
            </a:r>
            <a:r>
              <a:rPr lang="zh-CN" altLang="zh-CN" dirty="0" smtClean="0">
                <a:latin typeface="楷体" panose="02010609060101010101" pitchFamily="49" charset="-122"/>
                <a:ea typeface="楷体" panose="02010609060101010101" pitchFamily="49" charset="-122"/>
              </a:rPr>
              <a:t>数字</a:t>
            </a:r>
            <a:endParaRPr lang="en-US" altLang="zh-CN" dirty="0" smtClean="0">
              <a:latin typeface="楷体" panose="02010609060101010101" pitchFamily="49" charset="-122"/>
              <a:ea typeface="楷体" panose="02010609060101010101" pitchFamily="49" charset="-122"/>
            </a:endParaRPr>
          </a:p>
          <a:p>
            <a:pPr lvl="1"/>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[^a-z0-9]</a:t>
            </a:r>
            <a:r>
              <a:rPr lang="zh-CN"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使用尖号</a:t>
            </a:r>
            <a:r>
              <a:rPr lang="en-US" altLang="zh-CN" dirty="0">
                <a:latin typeface="楷体" panose="02010609060101010101" pitchFamily="49" charset="-122"/>
                <a:ea typeface="楷体" panose="02010609060101010101" pitchFamily="49" charset="-122"/>
              </a:rPr>
              <a:t> (^) </a:t>
            </a:r>
            <a:r>
              <a:rPr lang="zh-CN" altLang="zh-CN" dirty="0" smtClean="0">
                <a:latin typeface="楷体" panose="02010609060101010101" pitchFamily="49" charset="-122"/>
                <a:ea typeface="楷体" panose="02010609060101010101" pitchFamily="49" charset="-122"/>
              </a:rPr>
              <a:t>字符</a:t>
            </a:r>
            <a:r>
              <a:rPr lang="zh-CN" altLang="en-US" dirty="0" smtClean="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配除小写字母</a:t>
            </a:r>
            <a:r>
              <a:rPr lang="en-US" altLang="zh-CN" dirty="0">
                <a:latin typeface="楷体" panose="02010609060101010101" pitchFamily="49" charset="-122"/>
                <a:ea typeface="楷体" panose="02010609060101010101" pitchFamily="49" charset="-122"/>
              </a:rPr>
              <a:t> (a-z) </a:t>
            </a:r>
            <a:r>
              <a:rPr lang="zh-CN" altLang="zh-CN" dirty="0">
                <a:latin typeface="楷体" panose="02010609060101010101" pitchFamily="49" charset="-122"/>
                <a:ea typeface="楷体" panose="02010609060101010101" pitchFamily="49" charset="-122"/>
              </a:rPr>
              <a:t>或数字以外的任何</a:t>
            </a:r>
            <a:r>
              <a:rPr lang="zh-CN" altLang="zh-CN" dirty="0" smtClean="0">
                <a:latin typeface="楷体" panose="02010609060101010101" pitchFamily="49" charset="-122"/>
                <a:ea typeface="楷体" panose="02010609060101010101" pitchFamily="49" charset="-122"/>
              </a:rPr>
              <a:t>字符</a:t>
            </a:r>
            <a:endParaRPr lang="en-US" altLang="zh-CN" dirty="0" smtClean="0">
              <a:latin typeface="楷体" panose="02010609060101010101" pitchFamily="49" charset="-122"/>
              <a:ea typeface="楷体" panose="02010609060101010101" pitchFamily="49" charset="-122"/>
            </a:endParaRPr>
          </a:p>
          <a:p>
            <a:pPr lvl="0"/>
            <a:r>
              <a:rPr lang="zh-CN" altLang="zh-CN" b="1" dirty="0">
                <a:latin typeface="楷体" panose="02010609060101010101" pitchFamily="49" charset="-122"/>
                <a:ea typeface="楷体" panose="02010609060101010101" pitchFamily="49" charset="-122"/>
              </a:rPr>
              <a:t>正则</a:t>
            </a:r>
            <a:r>
              <a:rPr lang="zh-CN" altLang="zh-CN" b="1" dirty="0" smtClean="0">
                <a:latin typeface="楷体" panose="02010609060101010101" pitchFamily="49" charset="-122"/>
                <a:ea typeface="楷体" panose="02010609060101010101" pitchFamily="49" charset="-122"/>
              </a:rPr>
              <a:t>表达</a:t>
            </a:r>
            <a:r>
              <a:rPr lang="en-US" altLang="zh-CN" b="1" dirty="0" smtClean="0">
                <a:latin typeface="楷体" panose="02010609060101010101" pitchFamily="49" charset="-122"/>
                <a:ea typeface="楷体" panose="02010609060101010101" pitchFamily="49" charset="-122"/>
              </a:rPr>
              <a:t> </a:t>
            </a:r>
            <a:r>
              <a:rPr lang="zh-CN" altLang="zh-CN" b="1" dirty="0" smtClean="0">
                <a:latin typeface="楷体" panose="02010609060101010101" pitchFamily="49" charset="-122"/>
                <a:ea typeface="楷体" panose="02010609060101010101" pitchFamily="49" charset="-122"/>
              </a:rPr>
              <a:t>式</a:t>
            </a:r>
            <a:r>
              <a:rPr lang="zh-CN" altLang="zh-CN" b="1" dirty="0">
                <a:latin typeface="楷体" panose="02010609060101010101" pitchFamily="49" charset="-122"/>
                <a:ea typeface="楷体" panose="02010609060101010101" pitchFamily="49" charset="-122"/>
              </a:rPr>
              <a:t>的工具类</a:t>
            </a:r>
            <a:endParaRPr lang="zh-CN" altLang="zh-CN" dirty="0">
              <a:latin typeface="楷体" panose="02010609060101010101" pitchFamily="49" charset="-122"/>
              <a:ea typeface="楷体" panose="02010609060101010101" pitchFamily="49" charset="-122"/>
            </a:endParaRPr>
          </a:p>
          <a:p>
            <a:pPr lvl="1"/>
            <a:r>
              <a:rPr lang="zh-CN" altLang="zh-CN" sz="2400" dirty="0">
                <a:latin typeface="楷体" panose="02010609060101010101" pitchFamily="49" charset="-122"/>
                <a:ea typeface="楷体" panose="02010609060101010101" pitchFamily="49" charset="-122"/>
              </a:rPr>
              <a:t>构造一个模式：</a:t>
            </a:r>
            <a:r>
              <a:rPr lang="en-US" altLang="zh-CN" sz="2400" dirty="0">
                <a:latin typeface="楷体" panose="02010609060101010101" pitchFamily="49" charset="-122"/>
                <a:ea typeface="楷体" panose="02010609060101010101" pitchFamily="49" charset="-122"/>
              </a:rPr>
              <a:t>Pattern p=</a:t>
            </a:r>
            <a:r>
              <a:rPr lang="en-US" altLang="zh-CN" sz="2400" dirty="0" err="1">
                <a:latin typeface="楷体" panose="02010609060101010101" pitchFamily="49" charset="-122"/>
                <a:ea typeface="楷体" panose="02010609060101010101" pitchFamily="49" charset="-122"/>
              </a:rPr>
              <a:t>Pattern.compile</a:t>
            </a:r>
            <a:r>
              <a:rPr lang="en-US" altLang="zh-CN" sz="2400" dirty="0">
                <a:latin typeface="楷体" panose="02010609060101010101" pitchFamily="49" charset="-122"/>
                <a:ea typeface="楷体" panose="02010609060101010101" pitchFamily="49" charset="-122"/>
              </a:rPr>
              <a:t>("[a-z]*");</a:t>
            </a:r>
            <a:endParaRPr lang="zh-CN" altLang="zh-CN" sz="2400" dirty="0">
              <a:latin typeface="楷体" panose="02010609060101010101" pitchFamily="49" charset="-122"/>
              <a:ea typeface="楷体" panose="02010609060101010101" pitchFamily="49" charset="-122"/>
            </a:endParaRPr>
          </a:p>
          <a:p>
            <a:pPr lvl="1"/>
            <a:r>
              <a:rPr lang="zh-CN" altLang="zh-CN" sz="2400" dirty="0">
                <a:latin typeface="楷体" panose="02010609060101010101" pitchFamily="49" charset="-122"/>
                <a:ea typeface="楷体" panose="02010609060101010101" pitchFamily="49" charset="-122"/>
              </a:rPr>
              <a:t>构造一个匹配器：</a:t>
            </a:r>
            <a:r>
              <a:rPr lang="en-US" altLang="zh-CN" sz="2400" dirty="0">
                <a:latin typeface="楷体" panose="02010609060101010101" pitchFamily="49" charset="-122"/>
                <a:ea typeface="楷体" panose="02010609060101010101" pitchFamily="49" charset="-122"/>
              </a:rPr>
              <a:t>Matcher m = </a:t>
            </a:r>
            <a:r>
              <a:rPr lang="en-US" altLang="zh-CN" sz="2400" dirty="0" err="1">
                <a:latin typeface="楷体" panose="02010609060101010101" pitchFamily="49" charset="-122"/>
                <a:ea typeface="楷体" panose="02010609060101010101" pitchFamily="49" charset="-122"/>
              </a:rPr>
              <a:t>p.matcher</a:t>
            </a:r>
            <a:r>
              <a:rPr lang="en-US" altLang="zh-CN" sz="2400" dirty="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str</a:t>
            </a:r>
            <a:r>
              <a:rPr lang="en-US" altLang="zh-CN"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a:t>
            </a:r>
            <a:r>
              <a:rPr lang="en-US" altLang="zh-CN" sz="2400" dirty="0" err="1">
                <a:latin typeface="楷体" panose="02010609060101010101" pitchFamily="49" charset="-122"/>
                <a:ea typeface="楷体" panose="02010609060101010101" pitchFamily="49" charset="-122"/>
              </a:rPr>
              <a:t>str</a:t>
            </a:r>
            <a:r>
              <a:rPr lang="zh-CN" altLang="zh-CN" sz="2400" dirty="0">
                <a:latin typeface="楷体" panose="02010609060101010101" pitchFamily="49" charset="-122"/>
                <a:ea typeface="楷体" panose="02010609060101010101" pitchFamily="49" charset="-122"/>
              </a:rPr>
              <a:t>是需要匹配的字符串；</a:t>
            </a:r>
          </a:p>
          <a:p>
            <a:pPr lvl="1"/>
            <a:r>
              <a:rPr lang="zh-CN" altLang="zh-CN" sz="2400" dirty="0">
                <a:latin typeface="楷体" panose="02010609060101010101" pitchFamily="49" charset="-122"/>
                <a:ea typeface="楷体" panose="02010609060101010101" pitchFamily="49" charset="-122"/>
              </a:rPr>
              <a:t>进行匹配，得到结果：</a:t>
            </a:r>
            <a:r>
              <a:rPr lang="en-US" altLang="zh-CN" sz="2400" dirty="0" err="1">
                <a:latin typeface="楷体" panose="02010609060101010101" pitchFamily="49" charset="-122"/>
                <a:ea typeface="楷体" panose="02010609060101010101" pitchFamily="49" charset="-122"/>
              </a:rPr>
              <a:t>boolean</a:t>
            </a:r>
            <a:r>
              <a:rPr lang="en-US" altLang="zh-CN" sz="2400" dirty="0">
                <a:latin typeface="楷体" panose="02010609060101010101" pitchFamily="49" charset="-122"/>
                <a:ea typeface="楷体" panose="02010609060101010101" pitchFamily="49" charset="-122"/>
              </a:rPr>
              <a:t> b = </a:t>
            </a:r>
            <a:r>
              <a:rPr lang="en-US" altLang="zh-CN" sz="2400" dirty="0" err="1">
                <a:latin typeface="楷体" panose="02010609060101010101" pitchFamily="49" charset="-122"/>
                <a:ea typeface="楷体" panose="02010609060101010101" pitchFamily="49" charset="-122"/>
              </a:rPr>
              <a:t>m.matches</a:t>
            </a:r>
            <a:r>
              <a:rPr lang="en-US" altLang="zh-CN" sz="2400" dirty="0">
                <a:latin typeface="楷体" panose="02010609060101010101" pitchFamily="49" charset="-122"/>
                <a:ea typeface="楷体" panose="02010609060101010101" pitchFamily="49" charset="-122"/>
              </a:rPr>
              <a:t>()</a:t>
            </a:r>
            <a:r>
              <a:rPr lang="zh-CN" altLang="zh-CN" sz="2400" dirty="0">
                <a:latin typeface="楷体" panose="02010609060101010101" pitchFamily="49" charset="-122"/>
                <a:ea typeface="楷体" panose="02010609060101010101" pitchFamily="49" charset="-122"/>
              </a:rPr>
              <a:t>；</a:t>
            </a:r>
          </a:p>
          <a:p>
            <a:pPr lvl="1"/>
            <a:endParaRPr lang="zh-CN" altLang="zh-CN"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14760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正则表达式示例：</a:t>
            </a:r>
            <a:r>
              <a:rPr lang="zh-CN" altLang="zh-CN" dirty="0"/>
              <a:t>判断手机号码</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17</a:t>
            </a:fld>
            <a:endParaRPr lang="zh-CN" altLang="en-US" dirty="0"/>
          </a:p>
        </p:txBody>
      </p:sp>
      <p:pic>
        <p:nvPicPr>
          <p:cNvPr id="7" name="内容占位符 6"/>
          <p:cNvPicPr>
            <a:picLocks noGrp="1" noChangeAspect="1"/>
          </p:cNvPicPr>
          <p:nvPr>
            <p:ph sz="quarter" idx="12"/>
          </p:nvPr>
        </p:nvPicPr>
        <p:blipFill>
          <a:blip r:embed="rId3"/>
          <a:stretch>
            <a:fillRect/>
          </a:stretch>
        </p:blipFill>
        <p:spPr>
          <a:xfrm>
            <a:off x="670277" y="981075"/>
            <a:ext cx="7803446" cy="5400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3982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smtClean="0"/>
              <a:t>1</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18</a:t>
            </a:fld>
            <a:endParaRPr lang="zh-CN" altLang="en-US" dirty="0"/>
          </a:p>
        </p:txBody>
      </p:sp>
      <p:sp>
        <p:nvSpPr>
          <p:cNvPr id="4" name="内容占位符 3"/>
          <p:cNvSpPr>
            <a:spLocks noGrp="1"/>
          </p:cNvSpPr>
          <p:nvPr>
            <p:ph sz="quarter" idx="12"/>
          </p:nvPr>
        </p:nvSpPr>
        <p:spPr/>
        <p:txBody>
          <a:bodyPr/>
          <a:lstStyle/>
          <a:p>
            <a:r>
              <a:rPr lang="zh-CN" altLang="zh-CN" dirty="0" smtClean="0"/>
              <a:t>使用</a:t>
            </a:r>
            <a:r>
              <a:rPr lang="zh-CN" altLang="zh-CN" dirty="0"/>
              <a:t>正则表达式检查</a:t>
            </a:r>
            <a:r>
              <a:rPr lang="en-US" altLang="zh-CN" dirty="0"/>
              <a:t>IP</a:t>
            </a:r>
            <a:r>
              <a:rPr lang="zh-CN" altLang="zh-CN" dirty="0"/>
              <a:t>地址</a:t>
            </a:r>
            <a:endParaRPr lang="zh-CN" altLang="en-US" dirty="0"/>
          </a:p>
        </p:txBody>
      </p:sp>
      <p:pic>
        <p:nvPicPr>
          <p:cNvPr id="5" name="图片 4"/>
          <p:cNvPicPr>
            <a:picLocks noChangeAspect="1"/>
          </p:cNvPicPr>
          <p:nvPr/>
        </p:nvPicPr>
        <p:blipFill>
          <a:blip r:embed="rId2"/>
          <a:stretch>
            <a:fillRect/>
          </a:stretch>
        </p:blipFill>
        <p:spPr>
          <a:xfrm>
            <a:off x="755576" y="1637453"/>
            <a:ext cx="6984776" cy="5083294"/>
          </a:xfrm>
          <a:prstGeom prst="rect">
            <a:avLst/>
          </a:prstGeom>
        </p:spPr>
      </p:pic>
    </p:spTree>
    <p:extLst>
      <p:ext uri="{BB962C8B-B14F-4D97-AF65-F5344CB8AC3E}">
        <p14:creationId xmlns:p14="http://schemas.microsoft.com/office/powerpoint/2010/main" val="3758124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数据类型包装器类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19</a:t>
            </a:fld>
            <a:endParaRPr lang="zh-CN" altLang="en-US" dirty="0"/>
          </a:p>
        </p:txBody>
      </p:sp>
      <p:sp>
        <p:nvSpPr>
          <p:cNvPr id="4" name="内容占位符 3"/>
          <p:cNvSpPr>
            <a:spLocks noGrp="1"/>
          </p:cNvSpPr>
          <p:nvPr>
            <p:ph sz="quarter" idx="12"/>
          </p:nvPr>
        </p:nvSpPr>
        <p:spPr/>
        <p:txBody>
          <a:bodyPr>
            <a:normAutofit/>
          </a:bodyPr>
          <a:lstStyle/>
          <a:p>
            <a:r>
              <a:rPr lang="en-US" altLang="zh-CN" sz="2400" b="1" dirty="0">
                <a:latin typeface="仿宋" panose="02010609060101010101" pitchFamily="49" charset="-122"/>
                <a:ea typeface="仿宋" panose="02010609060101010101" pitchFamily="49" charset="-122"/>
              </a:rPr>
              <a:t>Java</a:t>
            </a:r>
            <a:r>
              <a:rPr lang="zh-CN" altLang="zh-CN" sz="2400" b="1" dirty="0">
                <a:latin typeface="仿宋" panose="02010609060101010101" pitchFamily="49" charset="-122"/>
                <a:ea typeface="仿宋" panose="02010609060101010101" pitchFamily="49" charset="-122"/>
              </a:rPr>
              <a:t>提供了与每一种简单类型相应的类。本质上，这些类包装了（</a:t>
            </a:r>
            <a:r>
              <a:rPr lang="en-US" altLang="zh-CN" sz="2400" b="1" dirty="0">
                <a:latin typeface="仿宋" panose="02010609060101010101" pitchFamily="49" charset="-122"/>
                <a:ea typeface="仿宋" panose="02010609060101010101" pitchFamily="49" charset="-122"/>
              </a:rPr>
              <a:t>wrap</a:t>
            </a:r>
            <a:r>
              <a:rPr lang="zh-CN" altLang="zh-CN" sz="2400" b="1" dirty="0">
                <a:latin typeface="仿宋" panose="02010609060101010101" pitchFamily="49" charset="-122"/>
                <a:ea typeface="仿宋" panose="02010609060101010101" pitchFamily="49" charset="-122"/>
              </a:rPr>
              <a:t>）简单类型的数据。因此，它们通常被称作类型包装器或者包装器类</a:t>
            </a:r>
            <a:r>
              <a:rPr lang="zh-CN" altLang="zh-CN" sz="2400" b="1" dirty="0" smtClean="0">
                <a:latin typeface="仿宋" panose="02010609060101010101" pitchFamily="49" charset="-122"/>
                <a:ea typeface="仿宋" panose="02010609060101010101" pitchFamily="49" charset="-122"/>
              </a:rPr>
              <a:t>。</a:t>
            </a:r>
            <a:endParaRPr lang="en-US" altLang="zh-CN" sz="2400" b="1" dirty="0" smtClean="0">
              <a:latin typeface="仿宋" panose="02010609060101010101" pitchFamily="49" charset="-122"/>
              <a:ea typeface="仿宋" panose="02010609060101010101" pitchFamily="49" charset="-122"/>
            </a:endParaRPr>
          </a:p>
          <a:p>
            <a:r>
              <a:rPr lang="en-US" altLang="zh-CN" sz="2400" b="1" dirty="0">
                <a:latin typeface="仿宋" panose="02010609060101010101" pitchFamily="49" charset="-122"/>
                <a:ea typeface="仿宋" panose="02010609060101010101" pitchFamily="49" charset="-122"/>
              </a:rPr>
              <a:t>Byte</a:t>
            </a:r>
            <a:r>
              <a:rPr lang="zh-CN" altLang="zh-CN"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Short</a:t>
            </a:r>
            <a:r>
              <a:rPr lang="zh-CN" altLang="zh-CN" sz="2400" b="1" dirty="0">
                <a:latin typeface="仿宋" panose="02010609060101010101" pitchFamily="49" charset="-122"/>
                <a:ea typeface="仿宋" panose="02010609060101010101" pitchFamily="49" charset="-122"/>
              </a:rPr>
              <a:t>，</a:t>
            </a:r>
            <a:r>
              <a:rPr lang="en-US" altLang="zh-CN" sz="2400" b="1" dirty="0">
                <a:latin typeface="仿宋" panose="02010609060101010101" pitchFamily="49" charset="-122"/>
                <a:ea typeface="仿宋" panose="02010609060101010101" pitchFamily="49" charset="-122"/>
              </a:rPr>
              <a:t>Integer</a:t>
            </a:r>
            <a:r>
              <a:rPr lang="zh-CN" altLang="zh-CN" sz="2400" b="1" dirty="0">
                <a:latin typeface="仿宋" panose="02010609060101010101" pitchFamily="49" charset="-122"/>
                <a:ea typeface="仿宋" panose="02010609060101010101" pitchFamily="49" charset="-122"/>
              </a:rPr>
              <a:t>，和</a:t>
            </a:r>
            <a:r>
              <a:rPr lang="en-US" altLang="zh-CN" sz="2400" b="1" dirty="0">
                <a:latin typeface="仿宋" panose="02010609060101010101" pitchFamily="49" charset="-122"/>
                <a:ea typeface="仿宋" panose="02010609060101010101" pitchFamily="49" charset="-122"/>
              </a:rPr>
              <a:t>Long</a:t>
            </a:r>
            <a:r>
              <a:rPr lang="zh-CN" altLang="zh-CN" sz="2400" b="1" dirty="0">
                <a:latin typeface="仿宋" panose="02010609060101010101" pitchFamily="49" charset="-122"/>
                <a:ea typeface="仿宋" panose="02010609060101010101" pitchFamily="49" charset="-122"/>
              </a:rPr>
              <a:t>类分别是字节型（</a:t>
            </a:r>
            <a:r>
              <a:rPr lang="en-US" altLang="zh-CN" sz="2400" b="1" dirty="0">
                <a:latin typeface="仿宋" panose="02010609060101010101" pitchFamily="49" charset="-122"/>
                <a:ea typeface="仿宋" panose="02010609060101010101" pitchFamily="49" charset="-122"/>
              </a:rPr>
              <a:t>byte</a:t>
            </a:r>
            <a:r>
              <a:rPr lang="zh-CN" altLang="zh-CN" sz="2400" b="1" dirty="0">
                <a:latin typeface="仿宋" panose="02010609060101010101" pitchFamily="49" charset="-122"/>
                <a:ea typeface="仿宋" panose="02010609060101010101" pitchFamily="49" charset="-122"/>
              </a:rPr>
              <a:t>），短整型（</a:t>
            </a:r>
            <a:r>
              <a:rPr lang="en-US" altLang="zh-CN" sz="2400" b="1" dirty="0">
                <a:latin typeface="仿宋" panose="02010609060101010101" pitchFamily="49" charset="-122"/>
                <a:ea typeface="仿宋" panose="02010609060101010101" pitchFamily="49" charset="-122"/>
              </a:rPr>
              <a:t>short</a:t>
            </a:r>
            <a:r>
              <a:rPr lang="zh-CN" altLang="zh-CN" sz="2400" b="1" dirty="0">
                <a:latin typeface="仿宋" panose="02010609060101010101" pitchFamily="49" charset="-122"/>
                <a:ea typeface="仿宋" panose="02010609060101010101" pitchFamily="49" charset="-122"/>
              </a:rPr>
              <a:t>），整型（</a:t>
            </a:r>
            <a:r>
              <a:rPr lang="en-US" altLang="zh-CN" sz="2400" b="1" dirty="0">
                <a:latin typeface="仿宋" panose="02010609060101010101" pitchFamily="49" charset="-122"/>
                <a:ea typeface="仿宋" panose="02010609060101010101" pitchFamily="49" charset="-122"/>
              </a:rPr>
              <a:t>int</a:t>
            </a:r>
            <a:r>
              <a:rPr lang="zh-CN" altLang="zh-CN" sz="2400" b="1" dirty="0">
                <a:latin typeface="仿宋" panose="02010609060101010101" pitchFamily="49" charset="-122"/>
                <a:ea typeface="仿宋" panose="02010609060101010101" pitchFamily="49" charset="-122"/>
              </a:rPr>
              <a:t>）和长整型（</a:t>
            </a:r>
            <a:r>
              <a:rPr lang="en-US" altLang="zh-CN" sz="2400" b="1" dirty="0">
                <a:latin typeface="仿宋" panose="02010609060101010101" pitchFamily="49" charset="-122"/>
                <a:ea typeface="仿宋" panose="02010609060101010101" pitchFamily="49" charset="-122"/>
              </a:rPr>
              <a:t>long</a:t>
            </a:r>
            <a:r>
              <a:rPr lang="zh-CN" altLang="zh-CN" sz="2400" b="1" dirty="0">
                <a:latin typeface="仿宋" panose="02010609060101010101" pitchFamily="49" charset="-122"/>
                <a:ea typeface="仿宋" panose="02010609060101010101" pitchFamily="49" charset="-122"/>
              </a:rPr>
              <a:t>）整数类型的包装器</a:t>
            </a:r>
            <a:r>
              <a:rPr lang="zh-CN" altLang="zh-CN" sz="2400" b="1" dirty="0" smtClean="0">
                <a:latin typeface="仿宋" panose="02010609060101010101" pitchFamily="49" charset="-122"/>
                <a:ea typeface="仿宋" panose="02010609060101010101" pitchFamily="49" charset="-122"/>
              </a:rPr>
              <a:t>。</a:t>
            </a:r>
            <a:endParaRPr lang="en-US" altLang="zh-CN" sz="2400" b="1" dirty="0" smtClean="0">
              <a:latin typeface="仿宋" panose="02010609060101010101" pitchFamily="49" charset="-122"/>
              <a:ea typeface="仿宋" panose="02010609060101010101" pitchFamily="49" charset="-122"/>
            </a:endParaRPr>
          </a:p>
          <a:p>
            <a:endParaRPr lang="zh-CN" altLang="en-US" sz="2400" b="1" dirty="0">
              <a:latin typeface="仿宋" panose="02010609060101010101" pitchFamily="49" charset="-122"/>
              <a:ea typeface="仿宋" panose="02010609060101010101" pitchFamily="49" charset="-122"/>
            </a:endParaRPr>
          </a:p>
        </p:txBody>
      </p:sp>
      <p:sp>
        <p:nvSpPr>
          <p:cNvPr id="5" name="矩形 4"/>
          <p:cNvSpPr/>
          <p:nvPr/>
        </p:nvSpPr>
        <p:spPr>
          <a:xfrm>
            <a:off x="611560" y="4221088"/>
            <a:ext cx="4572000" cy="83099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indent="266700" algn="just">
              <a:spcAft>
                <a:spcPts val="0"/>
              </a:spcAft>
            </a:pPr>
            <a:r>
              <a:rPr lang="nb-NO" altLang="zh-CN" sz="2400" kern="100" dirty="0">
                <a:latin typeface="Times New Roman" panose="02020603050405020304" pitchFamily="18" charset="0"/>
                <a:ea typeface="宋体" panose="02010600030101010101" pitchFamily="2" charset="-122"/>
              </a:rPr>
              <a:t>Integer oi=new Integer(1234);</a:t>
            </a:r>
            <a:endParaRPr lang="zh-CN" altLang="zh-CN" sz="2400" kern="100" dirty="0">
              <a:latin typeface="Times New Roman" panose="02020603050405020304" pitchFamily="18" charset="0"/>
              <a:ea typeface="宋体" panose="02010600030101010101" pitchFamily="2" charset="-122"/>
            </a:endParaRPr>
          </a:p>
          <a:p>
            <a:pPr indent="266700" algn="just">
              <a:spcAft>
                <a:spcPts val="0"/>
              </a:spcAft>
            </a:pPr>
            <a:r>
              <a:rPr lang="nb-NO" altLang="zh-CN" sz="2400" kern="100" dirty="0">
                <a:latin typeface="Times New Roman" panose="02020603050405020304" pitchFamily="18" charset="0"/>
                <a:ea typeface="宋体" panose="02010600030101010101" pitchFamily="2" charset="-122"/>
              </a:rPr>
              <a:t>Long  ol=new Long(“1234”);</a:t>
            </a:r>
            <a:endParaRPr lang="zh-CN" altLang="zh-CN" sz="2400" kern="100" dirty="0">
              <a:latin typeface="Times New Roman" panose="02020603050405020304" pitchFamily="18" charset="0"/>
              <a:ea typeface="宋体" panose="02010600030101010101" pitchFamily="2" charset="-122"/>
            </a:endParaRPr>
          </a:p>
        </p:txBody>
      </p:sp>
      <p:sp>
        <p:nvSpPr>
          <p:cNvPr id="6" name="矩形 5"/>
          <p:cNvSpPr/>
          <p:nvPr/>
        </p:nvSpPr>
        <p:spPr>
          <a:xfrm>
            <a:off x="683568" y="5365679"/>
            <a:ext cx="4572000" cy="83099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indent="266700" algn="just">
              <a:spcAft>
                <a:spcPts val="0"/>
              </a:spcAft>
            </a:pPr>
            <a:r>
              <a:rPr lang="nb-NO" altLang="zh-CN" sz="2400" kern="100" dirty="0">
                <a:latin typeface="Times New Roman" panose="02020603050405020304" pitchFamily="18" charset="0"/>
                <a:ea typeface="宋体" panose="02010600030101010101" pitchFamily="2" charset="-122"/>
              </a:rPr>
              <a:t>Integer oi=1234; //</a:t>
            </a:r>
            <a:r>
              <a:rPr lang="zh-CN" altLang="zh-CN" sz="2400" kern="100" dirty="0">
                <a:latin typeface="Times New Roman" panose="02020603050405020304" pitchFamily="18" charset="0"/>
                <a:ea typeface="宋体" panose="02010600030101010101" pitchFamily="2" charset="-122"/>
              </a:rPr>
              <a:t>自动装箱</a:t>
            </a:r>
          </a:p>
          <a:p>
            <a:pPr indent="266700"/>
            <a:r>
              <a:rPr lang="en-US" altLang="zh-CN" sz="2400" kern="100" dirty="0">
                <a:latin typeface="Times New Roman" panose="02020603050405020304" pitchFamily="18" charset="0"/>
                <a:ea typeface="宋体" panose="02010600030101010101" pitchFamily="2" charset="-122"/>
              </a:rPr>
              <a:t>int </a:t>
            </a:r>
            <a:r>
              <a:rPr lang="en-US" altLang="zh-CN" sz="2400" kern="100" dirty="0" err="1">
                <a:latin typeface="Times New Roman" panose="02020603050405020304" pitchFamily="18" charset="0"/>
                <a:ea typeface="宋体" panose="02010600030101010101" pitchFamily="2" charset="-122"/>
              </a:rPr>
              <a:t>i</a:t>
            </a:r>
            <a:r>
              <a:rPr lang="en-US" altLang="zh-CN" sz="2400" kern="100" dirty="0">
                <a:latin typeface="Times New Roman" panose="02020603050405020304" pitchFamily="18" charset="0"/>
                <a:ea typeface="宋体" panose="02010600030101010101" pitchFamily="2" charset="-122"/>
              </a:rPr>
              <a:t>=oi;  // </a:t>
            </a:r>
            <a:r>
              <a:rPr lang="zh-CN" altLang="zh-CN" sz="2400" kern="100" dirty="0">
                <a:latin typeface="Times New Roman" panose="02020603050405020304" pitchFamily="18" charset="0"/>
                <a:ea typeface="宋体" panose="02010600030101010101" pitchFamily="2" charset="-122"/>
              </a:rPr>
              <a:t>自动拆箱</a:t>
            </a:r>
          </a:p>
        </p:txBody>
      </p:sp>
    </p:spTree>
    <p:extLst>
      <p:ext uri="{BB962C8B-B14F-4D97-AF65-F5344CB8AC3E}">
        <p14:creationId xmlns:p14="http://schemas.microsoft.com/office/powerpoint/2010/main" val="4082301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4294967295"/>
          </p:nvPr>
        </p:nvSpPr>
        <p:spPr>
          <a:xfrm>
            <a:off x="1000125" y="943512"/>
            <a:ext cx="3429000" cy="928687"/>
          </a:xfrm>
        </p:spPr>
        <p:txBody>
          <a:bodyPr>
            <a:normAutofit lnSpcReduction="10000"/>
          </a:bodyPr>
          <a:lstStyle/>
          <a:p>
            <a:pPr>
              <a:buNone/>
            </a:pPr>
            <a:r>
              <a:rPr lang="zh-CN" altLang="en-US" sz="4800" dirty="0" smtClean="0">
                <a:solidFill>
                  <a:srgbClr val="C00000"/>
                </a:solidFill>
              </a:rPr>
              <a:t>主要内容</a:t>
            </a:r>
          </a:p>
        </p:txBody>
      </p:sp>
      <p:sp>
        <p:nvSpPr>
          <p:cNvPr id="24579" name="矩形 6"/>
          <p:cNvSpPr>
            <a:spLocks noChangeArrowheads="1"/>
          </p:cNvSpPr>
          <p:nvPr/>
        </p:nvSpPr>
        <p:spPr bwMode="auto">
          <a:xfrm>
            <a:off x="7747000" y="4857750"/>
            <a:ext cx="1111250" cy="769938"/>
          </a:xfrm>
          <a:prstGeom prst="rect">
            <a:avLst/>
          </a:prstGeom>
          <a:noFill/>
          <a:ln w="9525">
            <a:noFill/>
            <a:miter lim="800000"/>
            <a:headEnd/>
            <a:tailEnd/>
          </a:ln>
        </p:spPr>
        <p:txBody>
          <a:bodyPr wrap="none">
            <a:spAutoFit/>
          </a:bodyPr>
          <a:lstStyle/>
          <a:p>
            <a:r>
              <a:rPr lang="en-US" altLang="zh-CN" sz="2200" b="1">
                <a:solidFill>
                  <a:schemeClr val="bg1"/>
                </a:solidFill>
                <a:latin typeface="Calibri" pitchFamily="34" charset="0"/>
              </a:rPr>
              <a:t>Back to </a:t>
            </a:r>
          </a:p>
          <a:p>
            <a:r>
              <a:rPr lang="en-US" altLang="zh-CN" sz="2200" b="1">
                <a:solidFill>
                  <a:schemeClr val="bg1"/>
                </a:solidFill>
                <a:latin typeface="Calibri" pitchFamily="34" charset="0"/>
              </a:rPr>
              <a:t>school</a:t>
            </a:r>
            <a:endParaRPr lang="zh-CN" altLang="en-US" sz="2200" b="1">
              <a:solidFill>
                <a:schemeClr val="bg1"/>
              </a:solidFill>
              <a:latin typeface="Calibri" pitchFamily="34" charset="0"/>
            </a:endParaRPr>
          </a:p>
        </p:txBody>
      </p:sp>
      <p:graphicFrame>
        <p:nvGraphicFramePr>
          <p:cNvPr id="6" name="图示 5"/>
          <p:cNvGraphicFramePr/>
          <p:nvPr>
            <p:extLst>
              <p:ext uri="{D42A27DB-BD31-4B8C-83A1-F6EECF244321}">
                <p14:modId xmlns:p14="http://schemas.microsoft.com/office/powerpoint/2010/main" val="2836382895"/>
              </p:ext>
            </p:extLst>
          </p:nvPr>
        </p:nvGraphicFramePr>
        <p:xfrm>
          <a:off x="1071538" y="1943052"/>
          <a:ext cx="7532910" cy="4438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包装类的函数</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20</a:t>
            </a:fld>
            <a:endParaRPr lang="zh-CN" altLang="en-US" dirty="0"/>
          </a:p>
        </p:txBody>
      </p:sp>
      <p:sp>
        <p:nvSpPr>
          <p:cNvPr id="4" name="内容占位符 3"/>
          <p:cNvSpPr>
            <a:spLocks noGrp="1"/>
          </p:cNvSpPr>
          <p:nvPr>
            <p:ph sz="quarter" idx="12"/>
          </p:nvPr>
        </p:nvSpPr>
        <p:spPr>
          <a:xfrm>
            <a:off x="476843" y="981075"/>
            <a:ext cx="8207376" cy="5400675"/>
          </a:xfrm>
        </p:spPr>
        <p:txBody>
          <a:bodyPr/>
          <a:lstStyle/>
          <a:p>
            <a:endParaRPr lang="zh-CN" altLang="en-US" dirty="0"/>
          </a:p>
        </p:txBody>
      </p:sp>
      <p:sp>
        <p:nvSpPr>
          <p:cNvPr id="5" name="矩形 4"/>
          <p:cNvSpPr/>
          <p:nvPr/>
        </p:nvSpPr>
        <p:spPr>
          <a:xfrm>
            <a:off x="332060" y="1078312"/>
            <a:ext cx="8352159"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000" kern="100" dirty="0">
                <a:latin typeface="Times New Roman" panose="02020603050405020304" pitchFamily="18" charset="0"/>
                <a:ea typeface="宋体" panose="02010600030101010101" pitchFamily="2" charset="-122"/>
              </a:rPr>
              <a:t>Integer oi2=</a:t>
            </a:r>
            <a:r>
              <a:rPr lang="en-US" altLang="zh-CN" sz="2000" kern="100" dirty="0" err="1">
                <a:latin typeface="Times New Roman" panose="02020603050405020304" pitchFamily="18" charset="0"/>
                <a:ea typeface="宋体" panose="02010600030101010101" pitchFamily="2" charset="-122"/>
              </a:rPr>
              <a:t>Integer.valueOf</a:t>
            </a:r>
            <a:r>
              <a:rPr lang="en-US" altLang="zh-CN" sz="2000" kern="100" dirty="0">
                <a:latin typeface="Times New Roman" panose="02020603050405020304" pitchFamily="18" charset="0"/>
                <a:ea typeface="宋体" panose="02010600030101010101" pitchFamily="2" charset="-122"/>
              </a:rPr>
              <a:t>(“1234”); // </a:t>
            </a:r>
            <a:r>
              <a:rPr lang="zh-CN" altLang="zh-CN" sz="2000" kern="100" dirty="0">
                <a:latin typeface="Times New Roman" panose="02020603050405020304" pitchFamily="18" charset="0"/>
                <a:ea typeface="宋体" panose="02010600030101010101" pitchFamily="2" charset="-122"/>
              </a:rPr>
              <a:t>以十进制把字符串解析为数字</a:t>
            </a:r>
          </a:p>
          <a:p>
            <a:r>
              <a:rPr lang="en-US" altLang="zh-CN" sz="2000" kern="100" dirty="0">
                <a:latin typeface="Times New Roman" panose="02020603050405020304" pitchFamily="18" charset="0"/>
                <a:ea typeface="宋体" panose="02010600030101010101" pitchFamily="2" charset="-122"/>
              </a:rPr>
              <a:t>Integer oi3=</a:t>
            </a:r>
            <a:r>
              <a:rPr lang="en-US" altLang="zh-CN" sz="2000" kern="100" dirty="0" err="1">
                <a:latin typeface="Times New Roman" panose="02020603050405020304" pitchFamily="18" charset="0"/>
                <a:ea typeface="宋体" panose="02010600030101010101" pitchFamily="2" charset="-122"/>
              </a:rPr>
              <a:t>Integer.valueOf</a:t>
            </a:r>
            <a:r>
              <a:rPr lang="en-US" altLang="zh-CN" sz="2000" kern="100" dirty="0">
                <a:latin typeface="Times New Roman" panose="02020603050405020304" pitchFamily="18" charset="0"/>
                <a:ea typeface="宋体" panose="02010600030101010101" pitchFamily="2" charset="-122"/>
              </a:rPr>
              <a:t>(“1234”, 16);  // </a:t>
            </a:r>
            <a:r>
              <a:rPr lang="zh-CN" altLang="zh-CN" sz="2000" kern="100" dirty="0">
                <a:latin typeface="Times New Roman" panose="02020603050405020304" pitchFamily="18" charset="0"/>
                <a:ea typeface="宋体" panose="02010600030101010101" pitchFamily="2" charset="-122"/>
              </a:rPr>
              <a:t>以十六进制把字符串解析为数字</a:t>
            </a:r>
          </a:p>
        </p:txBody>
      </p:sp>
      <p:sp>
        <p:nvSpPr>
          <p:cNvPr id="6" name="矩形 5"/>
          <p:cNvSpPr/>
          <p:nvPr/>
        </p:nvSpPr>
        <p:spPr>
          <a:xfrm>
            <a:off x="620541" y="2526566"/>
            <a:ext cx="4572000" cy="83099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altLang="zh-CN" sz="2400" kern="100" dirty="0">
                <a:latin typeface="Times New Roman" panose="02020603050405020304" pitchFamily="18" charset="0"/>
                <a:ea typeface="宋体" panose="02010600030101010101" pitchFamily="2" charset="-122"/>
              </a:rPr>
              <a:t>int </a:t>
            </a:r>
            <a:r>
              <a:rPr lang="en-US" altLang="zh-CN" sz="2400" kern="100" dirty="0" err="1">
                <a:latin typeface="Times New Roman" panose="02020603050405020304" pitchFamily="18" charset="0"/>
                <a:ea typeface="宋体" panose="02010600030101010101" pitchFamily="2" charset="-122"/>
              </a:rPr>
              <a:t>i</a:t>
            </a:r>
            <a:r>
              <a:rPr lang="en-US" altLang="zh-CN" sz="2400" kern="100" dirty="0">
                <a:latin typeface="Times New Roman" panose="02020603050405020304" pitchFamily="18" charset="0"/>
                <a:ea typeface="宋体" panose="02010600030101010101" pitchFamily="2" charset="-122"/>
              </a:rPr>
              <a:t>=oi2.intValue();</a:t>
            </a:r>
            <a:endParaRPr lang="zh-CN" altLang="zh-CN" sz="2400" kern="100" dirty="0">
              <a:latin typeface="Times New Roman" panose="02020603050405020304" pitchFamily="18" charset="0"/>
              <a:ea typeface="宋体" panose="02010600030101010101" pitchFamily="2" charset="-122"/>
            </a:endParaRPr>
          </a:p>
          <a:p>
            <a:r>
              <a:rPr lang="en-US" altLang="zh-CN" sz="2400" kern="100" dirty="0">
                <a:latin typeface="Times New Roman" panose="02020603050405020304" pitchFamily="18" charset="0"/>
                <a:ea typeface="宋体" panose="02010600030101010101" pitchFamily="2" charset="-122"/>
              </a:rPr>
              <a:t>byte b=oi2.byteValue();</a:t>
            </a:r>
            <a:endParaRPr lang="zh-CN" altLang="zh-CN" sz="2400" kern="100" dirty="0">
              <a:latin typeface="Times New Roman" panose="02020603050405020304" pitchFamily="18" charset="0"/>
              <a:ea typeface="宋体" panose="02010600030101010101" pitchFamily="2" charset="-122"/>
            </a:endParaRPr>
          </a:p>
        </p:txBody>
      </p:sp>
      <p:sp>
        <p:nvSpPr>
          <p:cNvPr id="7" name="矩形 6"/>
          <p:cNvSpPr/>
          <p:nvPr/>
        </p:nvSpPr>
        <p:spPr>
          <a:xfrm>
            <a:off x="620540" y="3461278"/>
            <a:ext cx="7047803"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t>public static int </a:t>
            </a:r>
            <a:r>
              <a:rPr lang="en-US" altLang="zh-CN" dirty="0" err="1"/>
              <a:t>parseInt</a:t>
            </a:r>
            <a:r>
              <a:rPr lang="en-US" altLang="zh-CN" dirty="0"/>
              <a:t>(String s) </a:t>
            </a:r>
            <a:endParaRPr lang="en-US" altLang="zh-CN" dirty="0" smtClean="0"/>
          </a:p>
          <a:p>
            <a:r>
              <a:rPr lang="zh-CN" altLang="en-US" dirty="0" smtClean="0"/>
              <a:t>将</a:t>
            </a:r>
            <a:r>
              <a:rPr lang="zh-CN" altLang="en-US" dirty="0"/>
              <a:t>参数</a:t>
            </a:r>
            <a:r>
              <a:rPr lang="en-US" altLang="zh-CN" dirty="0"/>
              <a:t>string</a:t>
            </a:r>
            <a:r>
              <a:rPr lang="zh-CN" altLang="en-US" dirty="0"/>
              <a:t>解析为有符号的十进制</a:t>
            </a:r>
            <a:r>
              <a:rPr lang="en-US" altLang="zh-CN" dirty="0"/>
              <a:t>int</a:t>
            </a:r>
            <a:r>
              <a:rPr lang="zh-CN" altLang="en-US" dirty="0"/>
              <a:t>，以下类似</a:t>
            </a:r>
          </a:p>
          <a:p>
            <a:r>
              <a:rPr lang="en-US" altLang="zh-CN" dirty="0"/>
              <a:t>public static long </a:t>
            </a:r>
            <a:r>
              <a:rPr lang="en-US" altLang="zh-CN" dirty="0" err="1"/>
              <a:t>parseLong</a:t>
            </a:r>
            <a:r>
              <a:rPr lang="en-US" altLang="zh-CN" dirty="0"/>
              <a:t> (String s)</a:t>
            </a:r>
          </a:p>
          <a:p>
            <a:r>
              <a:rPr lang="en-US" altLang="zh-CN" dirty="0"/>
              <a:t>public static byte </a:t>
            </a:r>
            <a:r>
              <a:rPr lang="en-US" altLang="zh-CN" dirty="0" err="1"/>
              <a:t>parseByte</a:t>
            </a:r>
            <a:r>
              <a:rPr lang="en-US" altLang="zh-CN" dirty="0"/>
              <a:t>(String s)</a:t>
            </a:r>
          </a:p>
          <a:p>
            <a:r>
              <a:rPr lang="en-US" altLang="zh-CN" dirty="0"/>
              <a:t>public static short </a:t>
            </a:r>
            <a:r>
              <a:rPr lang="en-US" altLang="zh-CN" dirty="0" err="1"/>
              <a:t>parseShort</a:t>
            </a:r>
            <a:r>
              <a:rPr lang="en-US" altLang="zh-CN" dirty="0"/>
              <a:t>(String s)</a:t>
            </a:r>
          </a:p>
          <a:p>
            <a:r>
              <a:rPr lang="en-US" altLang="zh-CN" dirty="0"/>
              <a:t>public static long </a:t>
            </a:r>
            <a:r>
              <a:rPr lang="en-US" altLang="zh-CN" dirty="0" err="1"/>
              <a:t>parseInt</a:t>
            </a:r>
            <a:r>
              <a:rPr lang="en-US" altLang="zh-CN" dirty="0"/>
              <a:t>(String s, int radix)//</a:t>
            </a:r>
            <a:r>
              <a:rPr lang="zh-CN" altLang="en-US" dirty="0"/>
              <a:t>按照指定的进制</a:t>
            </a:r>
            <a:r>
              <a:rPr lang="en-US" altLang="zh-CN" dirty="0"/>
              <a:t>radix</a:t>
            </a:r>
            <a:r>
              <a:rPr lang="zh-CN" altLang="en-US" dirty="0"/>
              <a:t>解析字符串</a:t>
            </a:r>
          </a:p>
        </p:txBody>
      </p:sp>
      <p:pic>
        <p:nvPicPr>
          <p:cNvPr id="8" name="图片 7"/>
          <p:cNvPicPr>
            <a:picLocks noChangeAspect="1"/>
          </p:cNvPicPr>
          <p:nvPr/>
        </p:nvPicPr>
        <p:blipFill>
          <a:blip r:embed="rId2"/>
          <a:stretch>
            <a:fillRect/>
          </a:stretch>
        </p:blipFill>
        <p:spPr>
          <a:xfrm>
            <a:off x="552325" y="2212445"/>
            <a:ext cx="7911628" cy="3706405"/>
          </a:xfrm>
          <a:prstGeom prst="rect">
            <a:avLst/>
          </a:prstGeom>
        </p:spPr>
      </p:pic>
    </p:spTree>
    <p:extLst>
      <p:ext uri="{BB962C8B-B14F-4D97-AF65-F5344CB8AC3E}">
        <p14:creationId xmlns:p14="http://schemas.microsoft.com/office/powerpoint/2010/main" val="29880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2</a:t>
            </a:r>
            <a:r>
              <a:rPr lang="zh-CN" altLang="zh-CN" dirty="0" smtClean="0"/>
              <a:t>：</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21</a:t>
            </a:fld>
            <a:endParaRPr lang="zh-CN" altLang="en-US" dirty="0"/>
          </a:p>
        </p:txBody>
      </p:sp>
      <p:sp>
        <p:nvSpPr>
          <p:cNvPr id="4" name="内容占位符 3"/>
          <p:cNvSpPr>
            <a:spLocks noGrp="1"/>
          </p:cNvSpPr>
          <p:nvPr>
            <p:ph sz="quarter" idx="12"/>
          </p:nvPr>
        </p:nvSpPr>
        <p:spPr/>
        <p:txBody>
          <a:bodyPr/>
          <a:lstStyle/>
          <a:p>
            <a:r>
              <a:rPr lang="zh-CN" altLang="zh-CN" dirty="0"/>
              <a:t>字符串和数字的相互转换</a:t>
            </a:r>
            <a:endParaRPr lang="zh-CN" altLang="en-US" dirty="0"/>
          </a:p>
        </p:txBody>
      </p:sp>
      <p:pic>
        <p:nvPicPr>
          <p:cNvPr id="5" name="图片 4"/>
          <p:cNvPicPr>
            <a:picLocks noChangeAspect="1"/>
          </p:cNvPicPr>
          <p:nvPr/>
        </p:nvPicPr>
        <p:blipFill>
          <a:blip r:embed="rId2"/>
          <a:stretch>
            <a:fillRect/>
          </a:stretch>
        </p:blipFill>
        <p:spPr>
          <a:xfrm>
            <a:off x="454476" y="1469304"/>
            <a:ext cx="4490168" cy="5402326"/>
          </a:xfrm>
          <a:prstGeom prst="rect">
            <a:avLst/>
          </a:prstGeom>
        </p:spPr>
      </p:pic>
      <p:pic>
        <p:nvPicPr>
          <p:cNvPr id="6" name="图片 5"/>
          <p:cNvPicPr>
            <a:picLocks noChangeAspect="1"/>
          </p:cNvPicPr>
          <p:nvPr/>
        </p:nvPicPr>
        <p:blipFill>
          <a:blip r:embed="rId3"/>
          <a:stretch>
            <a:fillRect/>
          </a:stretch>
        </p:blipFill>
        <p:spPr>
          <a:xfrm>
            <a:off x="3491880" y="1916832"/>
            <a:ext cx="5276850" cy="1552575"/>
          </a:xfrm>
          <a:prstGeom prst="rect">
            <a:avLst/>
          </a:prstGeom>
        </p:spPr>
      </p:pic>
    </p:spTree>
    <p:extLst>
      <p:ext uri="{BB962C8B-B14F-4D97-AF65-F5344CB8AC3E}">
        <p14:creationId xmlns:p14="http://schemas.microsoft.com/office/powerpoint/2010/main" val="35140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3568" y="1700808"/>
            <a:ext cx="7157729" cy="347787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作用主要有以下两方面：</a:t>
            </a:r>
            <a:endPar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r>
            <a:b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b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编码过程中只接收对象的情况，比如</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List</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中只能存入对象，</a:t>
            </a:r>
            <a:endPar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不能存入基本数据类型；比如一个方法的参数是</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Object</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时，</a:t>
            </a:r>
            <a:endPar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不能传入基本数据类型，但可以传入对应的包装类；</a:t>
            </a:r>
            <a:endPar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r>
            <a:b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b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方便类型之间的转换，比如</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String</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和</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int</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之间的转换可以通</a:t>
            </a:r>
            <a:endPar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过</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int</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的包装类</a:t>
            </a:r>
            <a:r>
              <a:rPr kumimoji="0" lang="zh-CN" alt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Integer</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来实现，具体如下。</a:t>
            </a:r>
            <a: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r>
            <a:b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br>
            <a:r>
              <a:rPr kumimoji="0" lang="en-US"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t>
            </a:r>
            <a:r>
              <a:rPr kumimoji="0" lang="zh-CN" altLang="zh-CN" sz="2000" b="1" i="0" u="none" strike="noStrike" cap="none" normalizeH="0" baseline="0" dirty="0" smtClean="0">
                <a:ln>
                  <a:noFill/>
                </a:ln>
                <a:solidFill>
                  <a:srgbClr val="C7254E"/>
                </a:solidFill>
                <a:effectLst/>
                <a:latin typeface="仿宋" panose="02010609060101010101" pitchFamily="49" charset="-122"/>
                <a:ea typeface="仿宋" panose="02010609060101010101" pitchFamily="49" charset="-122"/>
              </a:rPr>
              <a:t>int a = new Integer("123");</a:t>
            </a:r>
            <a:r>
              <a:rPr kumimoji="0" lang="zh-CN"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r>
            <a:br>
              <a:rPr kumimoji="0" lang="zh-CN"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br>
            <a:r>
              <a:rPr kumimoji="0" lang="en-US"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t>
            </a:r>
            <a:r>
              <a:rPr kumimoji="0" lang="zh-CN" sz="2000" b="1" i="0" u="none" strike="noStrike" cap="none" normalizeH="0" baseline="0" dirty="0" smtClean="0">
                <a:ln>
                  <a:noFill/>
                </a:ln>
                <a:solidFill>
                  <a:srgbClr val="4D4D4D"/>
                </a:solidFill>
                <a:effectLst/>
                <a:latin typeface="仿宋" panose="02010609060101010101" pitchFamily="49" charset="-122"/>
                <a:ea typeface="仿宋" panose="02010609060101010101" pitchFamily="49" charset="-122"/>
              </a:rPr>
              <a:t>或者</a:t>
            </a:r>
            <a: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r>
            <a:br>
              <a:rPr kumimoji="0" 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br>
            <a:r>
              <a:rPr kumimoji="0" lang="en-US"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t>
            </a:r>
            <a:r>
              <a:rPr kumimoji="0" lang="zh-CN" altLang="zh-CN" sz="2000" b="1" i="0" u="none" strike="noStrike" cap="none" normalizeH="0" baseline="0" dirty="0" smtClean="0">
                <a:ln>
                  <a:noFill/>
                </a:ln>
                <a:solidFill>
                  <a:srgbClr val="C7254E"/>
                </a:solidFill>
                <a:effectLst/>
                <a:latin typeface="仿宋" panose="02010609060101010101" pitchFamily="49" charset="-122"/>
                <a:ea typeface="仿宋" panose="02010609060101010101" pitchFamily="49" charset="-122"/>
              </a:rPr>
              <a:t>int a = Integer.parseInt("123");</a:t>
            </a:r>
            <a:r>
              <a:rPr kumimoji="0" lang="zh-CN" altLang="zh-CN" sz="2000" b="1" i="0" u="none" strike="noStrike" cap="none" normalizeH="0" baseline="0" dirty="0" smtClean="0">
                <a:ln>
                  <a:noFill/>
                </a:ln>
                <a:solidFill>
                  <a:schemeClr val="tx1"/>
                </a:solidFill>
                <a:effectLst/>
                <a:latin typeface="仿宋" panose="02010609060101010101" pitchFamily="49" charset="-122"/>
                <a:ea typeface="仿宋" panose="02010609060101010101" pitchFamily="49" charset="-122"/>
              </a:rPr>
              <a:t> </a:t>
            </a:r>
          </a:p>
        </p:txBody>
      </p:sp>
      <p:sp>
        <p:nvSpPr>
          <p:cNvPr id="3" name="文本框 2"/>
          <p:cNvSpPr txBox="1"/>
          <p:nvPr/>
        </p:nvSpPr>
        <p:spPr>
          <a:xfrm>
            <a:off x="251520" y="116632"/>
            <a:ext cx="3775393" cy="540725"/>
          </a:xfrm>
          <a:prstGeom prst="rect">
            <a:avLst/>
          </a:prstGeom>
          <a:noFill/>
        </p:spPr>
        <p:txBody>
          <a:bodyPr wrap="none" rtlCol="0">
            <a:spAutoFit/>
          </a:bodyPr>
          <a:lstStyle/>
          <a:p>
            <a:pPr>
              <a:lnSpc>
                <a:spcPct val="120000"/>
              </a:lnSpc>
            </a:pPr>
            <a:r>
              <a:rPr lang="zh-CN" altLang="en-US" sz="2800" b="1" dirty="0" smtClean="0">
                <a:solidFill>
                  <a:srgbClr val="002060"/>
                </a:solidFill>
                <a:latin typeface="仿宋" panose="02010609060101010101" pitchFamily="49" charset="-122"/>
                <a:ea typeface="仿宋" panose="02010609060101010101" pitchFamily="49" charset="-122"/>
                <a:cs typeface="Arial" pitchFamily="34" charset="0"/>
              </a:rPr>
              <a:t>使用包装类的主要作用</a:t>
            </a:r>
          </a:p>
        </p:txBody>
      </p:sp>
    </p:spTree>
    <p:extLst>
      <p:ext uri="{BB962C8B-B14F-4D97-AF65-F5344CB8AC3E}">
        <p14:creationId xmlns:p14="http://schemas.microsoft.com/office/powerpoint/2010/main" val="4056812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23</a:t>
            </a:fld>
            <a:endParaRPr lang="zh-CN" altLang="en-US" dirty="0"/>
          </a:p>
        </p:txBody>
      </p:sp>
      <p:sp>
        <p:nvSpPr>
          <p:cNvPr id="4" name="矩形 3"/>
          <p:cNvSpPr/>
          <p:nvPr/>
        </p:nvSpPr>
        <p:spPr>
          <a:xfrm>
            <a:off x="323528" y="108577"/>
            <a:ext cx="4239559" cy="461665"/>
          </a:xfrm>
          <a:prstGeom prst="rect">
            <a:avLst/>
          </a:prstGeom>
        </p:spPr>
        <p:txBody>
          <a:bodyPr wrap="none">
            <a:spAutoFit/>
          </a:bodyPr>
          <a:lstStyle/>
          <a:p>
            <a:pPr latinLnBrk="1"/>
            <a:r>
              <a:rPr lang="en-US" altLang="zh-CN" sz="2400" b="1" dirty="0">
                <a:solidFill>
                  <a:srgbClr val="7030A0"/>
                </a:solidFill>
                <a:latin typeface="Microsoft YaHei" panose="020B0503020204020204" pitchFamily="34" charset="-122"/>
                <a:ea typeface="Microsoft YaHei" panose="020B0503020204020204" pitchFamily="34" charset="-122"/>
              </a:rPr>
              <a:t>Java</a:t>
            </a:r>
            <a:r>
              <a:rPr lang="zh-CN" altLang="en-US" sz="2400" b="1" dirty="0">
                <a:solidFill>
                  <a:srgbClr val="7030A0"/>
                </a:solidFill>
                <a:latin typeface="Microsoft YaHei" panose="020B0503020204020204" pitchFamily="34" charset="-122"/>
                <a:ea typeface="Microsoft YaHei" panose="020B0503020204020204" pitchFamily="34" charset="-122"/>
              </a:rPr>
              <a:t>整数和字符串的相互转化</a:t>
            </a:r>
            <a:endParaRPr lang="zh-CN" altLang="en-US" sz="2400" b="1" i="0" dirty="0">
              <a:solidFill>
                <a:srgbClr val="7030A0"/>
              </a:solidFill>
              <a:effectLst/>
              <a:latin typeface="Microsoft YaHei" panose="020B0503020204020204" pitchFamily="34" charset="-122"/>
              <a:ea typeface="Microsoft YaHei" panose="020B0503020204020204" pitchFamily="34" charset="-122"/>
            </a:endParaRPr>
          </a:p>
        </p:txBody>
      </p:sp>
      <p:sp>
        <p:nvSpPr>
          <p:cNvPr id="5" name="矩形 4"/>
          <p:cNvSpPr/>
          <p:nvPr/>
        </p:nvSpPr>
        <p:spPr>
          <a:xfrm>
            <a:off x="611560" y="1484784"/>
            <a:ext cx="7344816" cy="3170099"/>
          </a:xfrm>
          <a:prstGeom prst="rect">
            <a:avLst/>
          </a:prstGeom>
        </p:spPr>
        <p:txBody>
          <a:bodyPr wrap="square">
            <a:spAutoFit/>
          </a:bodyPr>
          <a:lstStyle/>
          <a:p>
            <a:r>
              <a:rPr lang="zh-CN" altLang="en-US" sz="2000" b="1" dirty="0">
                <a:solidFill>
                  <a:srgbClr val="333333"/>
                </a:solidFill>
                <a:latin typeface="仿宋" panose="02010609060101010101" pitchFamily="49" charset="-122"/>
                <a:ea typeface="仿宋" panose="02010609060101010101" pitchFamily="49" charset="-122"/>
              </a:rPr>
              <a:t>把</a:t>
            </a:r>
            <a:r>
              <a:rPr lang="en-US" altLang="zh-CN" sz="2000" b="1" dirty="0" err="1">
                <a:solidFill>
                  <a:srgbClr val="333333"/>
                </a:solidFill>
                <a:latin typeface="仿宋" panose="02010609060101010101" pitchFamily="49" charset="-122"/>
                <a:ea typeface="仿宋" panose="02010609060101010101" pitchFamily="49" charset="-122"/>
              </a:rPr>
              <a:t>int</a:t>
            </a:r>
            <a:r>
              <a:rPr lang="zh-CN" altLang="en-US" sz="2000" b="1" dirty="0">
                <a:solidFill>
                  <a:srgbClr val="333333"/>
                </a:solidFill>
                <a:latin typeface="仿宋" panose="02010609060101010101" pitchFamily="49" charset="-122"/>
                <a:ea typeface="仿宋" panose="02010609060101010101" pitchFamily="49" charset="-122"/>
              </a:rPr>
              <a:t>转化为</a:t>
            </a:r>
            <a:r>
              <a:rPr lang="en-US" altLang="zh-CN" sz="2000" b="1" dirty="0">
                <a:solidFill>
                  <a:srgbClr val="333333"/>
                </a:solidFill>
                <a:latin typeface="仿宋" panose="02010609060101010101" pitchFamily="49" charset="-122"/>
                <a:ea typeface="仿宋" panose="02010609060101010101" pitchFamily="49" charset="-122"/>
              </a:rPr>
              <a:t>String,</a:t>
            </a:r>
            <a:r>
              <a:rPr lang="zh-CN" altLang="en-US" sz="2000" b="1" dirty="0">
                <a:solidFill>
                  <a:srgbClr val="333333"/>
                </a:solidFill>
                <a:latin typeface="仿宋" panose="02010609060101010101" pitchFamily="49" charset="-122"/>
                <a:ea typeface="仿宋" panose="02010609060101010101" pitchFamily="49" charset="-122"/>
              </a:rPr>
              <a:t>以下三种方式把整形地</a:t>
            </a:r>
            <a:r>
              <a:rPr lang="en-US" altLang="zh-CN" sz="2000" b="1" dirty="0" err="1">
                <a:solidFill>
                  <a:srgbClr val="333333"/>
                </a:solidFill>
                <a:latin typeface="仿宋" panose="02010609060101010101" pitchFamily="49" charset="-122"/>
                <a:ea typeface="仿宋" panose="02010609060101010101" pitchFamily="49" charset="-122"/>
              </a:rPr>
              <a:t>i</a:t>
            </a:r>
            <a:r>
              <a:rPr lang="zh-CN" altLang="en-US" sz="2000" b="1" dirty="0">
                <a:solidFill>
                  <a:srgbClr val="333333"/>
                </a:solidFill>
                <a:latin typeface="仿宋" panose="02010609060101010101" pitchFamily="49" charset="-122"/>
                <a:ea typeface="仿宋" panose="02010609060101010101" pitchFamily="49" charset="-122"/>
              </a:rPr>
              <a:t>转化为字符串</a:t>
            </a:r>
            <a:r>
              <a:rPr lang="en-US" altLang="zh-CN" sz="2000" b="1" dirty="0">
                <a:solidFill>
                  <a:srgbClr val="333333"/>
                </a:solidFill>
                <a:latin typeface="仿宋" panose="02010609060101010101" pitchFamily="49" charset="-122"/>
                <a:ea typeface="仿宋" panose="02010609060101010101" pitchFamily="49" charset="-122"/>
              </a:rPr>
              <a:t>s</a:t>
            </a:r>
            <a:r>
              <a:rPr lang="zh-CN" altLang="en-US" sz="2000" b="1" dirty="0">
                <a:solidFill>
                  <a:srgbClr val="333333"/>
                </a:solidFill>
                <a:latin typeface="仿宋" panose="02010609060101010101" pitchFamily="49" charset="-122"/>
                <a:ea typeface="仿宋" panose="02010609060101010101" pitchFamily="49" charset="-122"/>
              </a:rPr>
              <a:t>，当然把</a:t>
            </a:r>
            <a:r>
              <a:rPr lang="en-US" altLang="zh-CN" sz="2000" b="1" dirty="0">
                <a:solidFill>
                  <a:srgbClr val="333333"/>
                </a:solidFill>
                <a:latin typeface="仿宋" panose="02010609060101010101" pitchFamily="49" charset="-122"/>
                <a:ea typeface="仿宋" panose="02010609060101010101" pitchFamily="49" charset="-122"/>
              </a:rPr>
              <a:t>Double</a:t>
            </a:r>
            <a:r>
              <a:rPr lang="zh-CN" altLang="en-US" sz="2000" b="1" dirty="0">
                <a:solidFill>
                  <a:srgbClr val="333333"/>
                </a:solidFill>
                <a:latin typeface="仿宋" panose="02010609060101010101" pitchFamily="49" charset="-122"/>
                <a:ea typeface="仿宋" panose="02010609060101010101" pitchFamily="49" charset="-122"/>
              </a:rPr>
              <a:t>、</a:t>
            </a:r>
            <a:r>
              <a:rPr lang="en-US" altLang="zh-CN" sz="2000" b="1" dirty="0">
                <a:solidFill>
                  <a:srgbClr val="333333"/>
                </a:solidFill>
                <a:latin typeface="仿宋" panose="02010609060101010101" pitchFamily="49" charset="-122"/>
                <a:ea typeface="仿宋" panose="02010609060101010101" pitchFamily="49" charset="-122"/>
              </a:rPr>
              <a:t>Float</a:t>
            </a:r>
            <a:r>
              <a:rPr lang="zh-CN" altLang="en-US" sz="2000" b="1" dirty="0">
                <a:solidFill>
                  <a:srgbClr val="333333"/>
                </a:solidFill>
                <a:latin typeface="仿宋" panose="02010609060101010101" pitchFamily="49" charset="-122"/>
                <a:ea typeface="仿宋" panose="02010609060101010101" pitchFamily="49" charset="-122"/>
              </a:rPr>
              <a:t>、</a:t>
            </a:r>
            <a:r>
              <a:rPr lang="en-US" altLang="zh-CN" sz="2000" b="1" dirty="0">
                <a:solidFill>
                  <a:srgbClr val="333333"/>
                </a:solidFill>
                <a:latin typeface="仿宋" panose="02010609060101010101" pitchFamily="49" charset="-122"/>
                <a:ea typeface="仿宋" panose="02010609060101010101" pitchFamily="49" charset="-122"/>
              </a:rPr>
              <a:t>Long</a:t>
            </a:r>
            <a:r>
              <a:rPr lang="zh-CN" altLang="en-US" sz="2000" b="1" dirty="0">
                <a:solidFill>
                  <a:srgbClr val="333333"/>
                </a:solidFill>
                <a:latin typeface="仿宋" panose="02010609060101010101" pitchFamily="49" charset="-122"/>
                <a:ea typeface="仿宋" panose="02010609060101010101" pitchFamily="49" charset="-122"/>
              </a:rPr>
              <a:t>转化为字符串操作一样。</a:t>
            </a:r>
          </a:p>
          <a:p>
            <a:r>
              <a:rPr lang="en-US" altLang="zh-CN" sz="2000" b="1" dirty="0" smtClean="0">
                <a:solidFill>
                  <a:srgbClr val="333333"/>
                </a:solidFill>
                <a:latin typeface="仿宋" panose="02010609060101010101" pitchFamily="49" charset="-122"/>
                <a:ea typeface="仿宋" panose="02010609060101010101" pitchFamily="49" charset="-122"/>
              </a:rPr>
              <a:t>  1.String </a:t>
            </a:r>
            <a:r>
              <a:rPr lang="en-US" altLang="zh-CN" sz="2000" b="1" dirty="0">
                <a:solidFill>
                  <a:srgbClr val="333333"/>
                </a:solidFill>
                <a:latin typeface="仿宋" panose="02010609060101010101" pitchFamily="49" charset="-122"/>
                <a:ea typeface="仿宋" panose="02010609060101010101" pitchFamily="49" charset="-122"/>
              </a:rPr>
              <a:t>s=""+</a:t>
            </a:r>
            <a:r>
              <a:rPr lang="en-US" altLang="zh-CN" sz="2000" b="1" dirty="0" err="1">
                <a:solidFill>
                  <a:srgbClr val="333333"/>
                </a:solidFill>
                <a:latin typeface="仿宋" panose="02010609060101010101" pitchFamily="49" charset="-122"/>
                <a:ea typeface="仿宋" panose="02010609060101010101" pitchFamily="49" charset="-122"/>
              </a:rPr>
              <a:t>i</a:t>
            </a:r>
            <a:r>
              <a:rPr lang="en-US" altLang="zh-CN" sz="2000" b="1" dirty="0">
                <a:solidFill>
                  <a:srgbClr val="333333"/>
                </a:solidFill>
                <a:latin typeface="仿宋" panose="02010609060101010101" pitchFamily="49" charset="-122"/>
                <a:ea typeface="仿宋" panose="02010609060101010101" pitchFamily="49" charset="-122"/>
              </a:rPr>
              <a:t>;</a:t>
            </a:r>
          </a:p>
          <a:p>
            <a:r>
              <a:rPr lang="en-US" altLang="zh-CN" sz="2000" b="1" dirty="0" smtClean="0">
                <a:solidFill>
                  <a:srgbClr val="333333"/>
                </a:solidFill>
                <a:latin typeface="仿宋" panose="02010609060101010101" pitchFamily="49" charset="-122"/>
                <a:ea typeface="仿宋" panose="02010609060101010101" pitchFamily="49" charset="-122"/>
              </a:rPr>
              <a:t>  2.String </a:t>
            </a:r>
            <a:r>
              <a:rPr lang="en-US" altLang="zh-CN" sz="2000" b="1" dirty="0">
                <a:solidFill>
                  <a:srgbClr val="333333"/>
                </a:solidFill>
                <a:latin typeface="仿宋" panose="02010609060101010101" pitchFamily="49" charset="-122"/>
                <a:ea typeface="仿宋" panose="02010609060101010101" pitchFamily="49" charset="-122"/>
              </a:rPr>
              <a:t>s=</a:t>
            </a:r>
            <a:r>
              <a:rPr lang="en-US" altLang="zh-CN" sz="2000" b="1" dirty="0" err="1">
                <a:solidFill>
                  <a:srgbClr val="333333"/>
                </a:solidFill>
                <a:latin typeface="仿宋" panose="02010609060101010101" pitchFamily="49" charset="-122"/>
                <a:ea typeface="仿宋" panose="02010609060101010101" pitchFamily="49" charset="-122"/>
              </a:rPr>
              <a:t>Integer.toString</a:t>
            </a:r>
            <a:r>
              <a:rPr lang="en-US" altLang="zh-CN" sz="2000" b="1" dirty="0">
                <a:solidFill>
                  <a:srgbClr val="333333"/>
                </a:solidFill>
                <a:latin typeface="仿宋" panose="02010609060101010101" pitchFamily="49" charset="-122"/>
                <a:ea typeface="仿宋" panose="02010609060101010101" pitchFamily="49" charset="-122"/>
              </a:rPr>
              <a:t>(</a:t>
            </a:r>
            <a:r>
              <a:rPr lang="en-US" altLang="zh-CN" sz="2000" b="1" dirty="0" err="1">
                <a:solidFill>
                  <a:srgbClr val="333333"/>
                </a:solidFill>
                <a:latin typeface="仿宋" panose="02010609060101010101" pitchFamily="49" charset="-122"/>
                <a:ea typeface="仿宋" panose="02010609060101010101" pitchFamily="49" charset="-122"/>
              </a:rPr>
              <a:t>i</a:t>
            </a:r>
            <a:r>
              <a:rPr lang="en-US" altLang="zh-CN" sz="2000" b="1" dirty="0">
                <a:solidFill>
                  <a:srgbClr val="333333"/>
                </a:solidFill>
                <a:latin typeface="仿宋" panose="02010609060101010101" pitchFamily="49" charset="-122"/>
                <a:ea typeface="仿宋" panose="02010609060101010101" pitchFamily="49" charset="-122"/>
              </a:rPr>
              <a:t>);</a:t>
            </a:r>
          </a:p>
          <a:p>
            <a:r>
              <a:rPr lang="en-US" altLang="zh-CN" sz="2000" b="1" dirty="0" smtClean="0">
                <a:solidFill>
                  <a:srgbClr val="333333"/>
                </a:solidFill>
                <a:latin typeface="仿宋" panose="02010609060101010101" pitchFamily="49" charset="-122"/>
                <a:ea typeface="仿宋" panose="02010609060101010101" pitchFamily="49" charset="-122"/>
              </a:rPr>
              <a:t>  3.String </a:t>
            </a:r>
            <a:r>
              <a:rPr lang="en-US" altLang="zh-CN" sz="2000" b="1" dirty="0">
                <a:solidFill>
                  <a:srgbClr val="333333"/>
                </a:solidFill>
                <a:latin typeface="仿宋" panose="02010609060101010101" pitchFamily="49" charset="-122"/>
                <a:ea typeface="仿宋" panose="02010609060101010101" pitchFamily="49" charset="-122"/>
              </a:rPr>
              <a:t>s=</a:t>
            </a:r>
            <a:r>
              <a:rPr lang="en-US" altLang="zh-CN" sz="2000" b="1" dirty="0" err="1">
                <a:solidFill>
                  <a:srgbClr val="333333"/>
                </a:solidFill>
                <a:latin typeface="仿宋" panose="02010609060101010101" pitchFamily="49" charset="-122"/>
                <a:ea typeface="仿宋" panose="02010609060101010101" pitchFamily="49" charset="-122"/>
              </a:rPr>
              <a:t>String.valueOf</a:t>
            </a:r>
            <a:r>
              <a:rPr lang="en-US" altLang="zh-CN" sz="2000" b="1" dirty="0">
                <a:solidFill>
                  <a:srgbClr val="333333"/>
                </a:solidFill>
                <a:latin typeface="仿宋" panose="02010609060101010101" pitchFamily="49" charset="-122"/>
                <a:ea typeface="仿宋" panose="02010609060101010101" pitchFamily="49" charset="-122"/>
              </a:rPr>
              <a:t>(</a:t>
            </a:r>
            <a:r>
              <a:rPr lang="en-US" altLang="zh-CN" sz="2000" b="1" dirty="0" err="1">
                <a:solidFill>
                  <a:srgbClr val="333333"/>
                </a:solidFill>
                <a:latin typeface="仿宋" panose="02010609060101010101" pitchFamily="49" charset="-122"/>
                <a:ea typeface="仿宋" panose="02010609060101010101" pitchFamily="49" charset="-122"/>
              </a:rPr>
              <a:t>i</a:t>
            </a:r>
            <a:r>
              <a:rPr lang="en-US" altLang="zh-CN" sz="2000" b="1" dirty="0">
                <a:solidFill>
                  <a:srgbClr val="333333"/>
                </a:solidFill>
                <a:latin typeface="仿宋" panose="02010609060101010101" pitchFamily="49" charset="-122"/>
                <a:ea typeface="仿宋" panose="02010609060101010101" pitchFamily="49" charset="-122"/>
              </a:rPr>
              <a:t>);</a:t>
            </a:r>
          </a:p>
          <a:p>
            <a:r>
              <a:rPr lang="en-US" altLang="zh-CN" sz="2000" b="1" dirty="0">
                <a:solidFill>
                  <a:srgbClr val="333333"/>
                </a:solidFill>
                <a:latin typeface="仿宋" panose="02010609060101010101" pitchFamily="49" charset="-122"/>
                <a:ea typeface="仿宋" panose="02010609060101010101" pitchFamily="49" charset="-122"/>
              </a:rPr>
              <a:t/>
            </a:r>
            <a:br>
              <a:rPr lang="en-US" altLang="zh-CN" sz="2000" b="1" dirty="0">
                <a:solidFill>
                  <a:srgbClr val="333333"/>
                </a:solidFill>
                <a:latin typeface="仿宋" panose="02010609060101010101" pitchFamily="49" charset="-122"/>
                <a:ea typeface="仿宋" panose="02010609060101010101" pitchFamily="49" charset="-122"/>
              </a:rPr>
            </a:br>
            <a:endParaRPr lang="en-US" altLang="zh-CN" sz="2000" b="1" dirty="0">
              <a:solidFill>
                <a:srgbClr val="333333"/>
              </a:solidFill>
              <a:latin typeface="仿宋" panose="02010609060101010101" pitchFamily="49" charset="-122"/>
              <a:ea typeface="仿宋" panose="02010609060101010101" pitchFamily="49" charset="-122"/>
            </a:endParaRPr>
          </a:p>
          <a:p>
            <a:r>
              <a:rPr lang="zh-CN" altLang="en-US" sz="2000" b="1" dirty="0">
                <a:solidFill>
                  <a:srgbClr val="333333"/>
                </a:solidFill>
                <a:latin typeface="仿宋" panose="02010609060101010101" pitchFamily="49" charset="-122"/>
                <a:ea typeface="仿宋" panose="02010609060101010101" pitchFamily="49" charset="-122"/>
              </a:rPr>
              <a:t>把</a:t>
            </a:r>
            <a:r>
              <a:rPr lang="en-US" altLang="zh-CN" sz="2000" b="1" dirty="0">
                <a:solidFill>
                  <a:srgbClr val="333333"/>
                </a:solidFill>
                <a:latin typeface="仿宋" panose="02010609060101010101" pitchFamily="49" charset="-122"/>
                <a:ea typeface="仿宋" panose="02010609060101010101" pitchFamily="49" charset="-122"/>
              </a:rPr>
              <a:t>String</a:t>
            </a:r>
            <a:r>
              <a:rPr lang="zh-CN" altLang="en-US" sz="2000" b="1" dirty="0">
                <a:solidFill>
                  <a:srgbClr val="333333"/>
                </a:solidFill>
                <a:latin typeface="仿宋" panose="02010609060101010101" pitchFamily="49" charset="-122"/>
                <a:ea typeface="仿宋" panose="02010609060101010101" pitchFamily="49" charset="-122"/>
              </a:rPr>
              <a:t>转化为</a:t>
            </a:r>
            <a:r>
              <a:rPr lang="en-US" altLang="zh-CN" sz="2000" b="1" dirty="0" err="1">
                <a:solidFill>
                  <a:srgbClr val="333333"/>
                </a:solidFill>
                <a:latin typeface="仿宋" panose="02010609060101010101" pitchFamily="49" charset="-122"/>
                <a:ea typeface="仿宋" panose="02010609060101010101" pitchFamily="49" charset="-122"/>
              </a:rPr>
              <a:t>int</a:t>
            </a:r>
            <a:r>
              <a:rPr lang="zh-CN" altLang="en-US" sz="2000" b="1" dirty="0">
                <a:solidFill>
                  <a:srgbClr val="333333"/>
                </a:solidFill>
                <a:latin typeface="仿宋" panose="02010609060101010101" pitchFamily="49" charset="-122"/>
                <a:ea typeface="仿宋" panose="02010609060101010101" pitchFamily="49" charset="-122"/>
              </a:rPr>
              <a:t>型。</a:t>
            </a:r>
          </a:p>
          <a:p>
            <a:r>
              <a:rPr lang="en-US" altLang="zh-CN" sz="2000" b="1" dirty="0" smtClean="0">
                <a:solidFill>
                  <a:srgbClr val="4F4F4F"/>
                </a:solidFill>
                <a:latin typeface="仿宋" panose="02010609060101010101" pitchFamily="49" charset="-122"/>
                <a:ea typeface="仿宋" panose="02010609060101010101" pitchFamily="49" charset="-122"/>
              </a:rPr>
              <a:t>  1.int </a:t>
            </a:r>
            <a:r>
              <a:rPr lang="en-US" altLang="zh-CN" sz="2000" b="1" dirty="0" err="1">
                <a:solidFill>
                  <a:srgbClr val="4F4F4F"/>
                </a:solidFill>
                <a:latin typeface="仿宋" panose="02010609060101010101" pitchFamily="49" charset="-122"/>
                <a:ea typeface="仿宋" panose="02010609060101010101" pitchFamily="49" charset="-122"/>
              </a:rPr>
              <a:t>i</a:t>
            </a:r>
            <a:r>
              <a:rPr lang="en-US" altLang="zh-CN" sz="2000" b="1" dirty="0">
                <a:solidFill>
                  <a:srgbClr val="4F4F4F"/>
                </a:solidFill>
                <a:latin typeface="仿宋" panose="02010609060101010101" pitchFamily="49" charset="-122"/>
                <a:ea typeface="仿宋" panose="02010609060101010101" pitchFamily="49" charset="-122"/>
              </a:rPr>
              <a:t>=</a:t>
            </a:r>
            <a:r>
              <a:rPr lang="en-US" altLang="zh-CN" sz="2000" b="1" dirty="0" err="1">
                <a:solidFill>
                  <a:srgbClr val="4F4F4F"/>
                </a:solidFill>
                <a:latin typeface="仿宋" panose="02010609060101010101" pitchFamily="49" charset="-122"/>
                <a:ea typeface="仿宋" panose="02010609060101010101" pitchFamily="49" charset="-122"/>
              </a:rPr>
              <a:t>Integer.parsenInt</a:t>
            </a:r>
            <a:r>
              <a:rPr lang="en-US" altLang="zh-CN" sz="2000" b="1" dirty="0">
                <a:solidFill>
                  <a:srgbClr val="4F4F4F"/>
                </a:solidFill>
                <a:latin typeface="仿宋" panose="02010609060101010101" pitchFamily="49" charset="-122"/>
                <a:ea typeface="仿宋" panose="02010609060101010101" pitchFamily="49" charset="-122"/>
              </a:rPr>
              <a:t>(s);</a:t>
            </a:r>
            <a:endParaRPr lang="en-US" altLang="zh-CN" sz="2000" b="1" dirty="0">
              <a:solidFill>
                <a:srgbClr val="333333"/>
              </a:solidFill>
              <a:latin typeface="仿宋" panose="02010609060101010101" pitchFamily="49" charset="-122"/>
              <a:ea typeface="仿宋" panose="02010609060101010101" pitchFamily="49" charset="-122"/>
            </a:endParaRPr>
          </a:p>
          <a:p>
            <a:r>
              <a:rPr lang="en-US" altLang="zh-CN" sz="2000" b="1" dirty="0" smtClean="0">
                <a:solidFill>
                  <a:srgbClr val="333333"/>
                </a:solidFill>
                <a:latin typeface="仿宋" panose="02010609060101010101" pitchFamily="49" charset="-122"/>
                <a:ea typeface="仿宋" panose="02010609060101010101" pitchFamily="49" charset="-122"/>
              </a:rPr>
              <a:t>  2.int </a:t>
            </a:r>
            <a:r>
              <a:rPr lang="en-US" altLang="zh-CN" sz="2000" b="1" dirty="0" err="1">
                <a:solidFill>
                  <a:srgbClr val="333333"/>
                </a:solidFill>
                <a:latin typeface="仿宋" panose="02010609060101010101" pitchFamily="49" charset="-122"/>
                <a:ea typeface="仿宋" panose="02010609060101010101" pitchFamily="49" charset="-122"/>
              </a:rPr>
              <a:t>i</a:t>
            </a:r>
            <a:r>
              <a:rPr lang="en-US" altLang="zh-CN" sz="2000" b="1" dirty="0">
                <a:solidFill>
                  <a:srgbClr val="333333"/>
                </a:solidFill>
                <a:latin typeface="仿宋" panose="02010609060101010101" pitchFamily="49" charset="-122"/>
                <a:ea typeface="仿宋" panose="02010609060101010101" pitchFamily="49" charset="-122"/>
              </a:rPr>
              <a:t>=</a:t>
            </a:r>
            <a:r>
              <a:rPr lang="en-US" altLang="zh-CN" sz="2000" b="1" dirty="0" err="1">
                <a:solidFill>
                  <a:srgbClr val="333333"/>
                </a:solidFill>
                <a:latin typeface="仿宋" panose="02010609060101010101" pitchFamily="49" charset="-122"/>
                <a:ea typeface="仿宋" panose="02010609060101010101" pitchFamily="49" charset="-122"/>
              </a:rPr>
              <a:t>Integer.valueOf</a:t>
            </a:r>
            <a:r>
              <a:rPr lang="en-US" altLang="zh-CN" sz="2000" b="1" dirty="0">
                <a:solidFill>
                  <a:srgbClr val="333333"/>
                </a:solidFill>
                <a:latin typeface="仿宋" panose="02010609060101010101" pitchFamily="49" charset="-122"/>
                <a:ea typeface="仿宋" panose="02010609060101010101" pitchFamily="49" charset="-122"/>
              </a:rPr>
              <a:t>(s).</a:t>
            </a:r>
            <a:r>
              <a:rPr lang="en-US" altLang="zh-CN" sz="2000" b="1" dirty="0" err="1">
                <a:solidFill>
                  <a:srgbClr val="333333"/>
                </a:solidFill>
                <a:latin typeface="仿宋" panose="02010609060101010101" pitchFamily="49" charset="-122"/>
                <a:ea typeface="仿宋" panose="02010609060101010101" pitchFamily="49" charset="-122"/>
              </a:rPr>
              <a:t>intValue</a:t>
            </a:r>
            <a:r>
              <a:rPr lang="en-US" altLang="zh-CN" sz="2000" b="1" dirty="0">
                <a:solidFill>
                  <a:srgbClr val="333333"/>
                </a:solidFill>
                <a:latin typeface="仿宋" panose="02010609060101010101" pitchFamily="49" charset="-122"/>
                <a:ea typeface="仿宋" panose="02010609060101010101" pitchFamily="49" charset="-122"/>
              </a:rPr>
              <a:t>();</a:t>
            </a:r>
            <a:endParaRPr lang="en-US" altLang="zh-CN" sz="2000" b="1" i="0" dirty="0">
              <a:solidFill>
                <a:srgbClr val="333333"/>
              </a:solidFill>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788564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ffectLst>
                  <a:outerShdw blurRad="38100" dist="38100" dir="2700000" algn="tl">
                    <a:srgbClr val="C0C0C0"/>
                  </a:outerShdw>
                </a:effectLst>
              </a:rPr>
              <a:t>对数字进行</a:t>
            </a:r>
            <a:r>
              <a:rPr lang="zh-CN" altLang="en-US" dirty="0" smtClean="0">
                <a:effectLst>
                  <a:outerShdw blurRad="38100" dist="38100" dir="2700000" algn="tl">
                    <a:srgbClr val="C0C0C0"/>
                  </a:outerShdw>
                </a:effectLst>
              </a:rPr>
              <a:t>格式化</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24</a:t>
            </a:fld>
            <a:endParaRPr lang="zh-CN" altLang="en-US" dirty="0"/>
          </a:p>
        </p:txBody>
      </p:sp>
      <p:sp>
        <p:nvSpPr>
          <p:cNvPr id="4" name="内容占位符 3"/>
          <p:cNvSpPr>
            <a:spLocks noGrp="1"/>
          </p:cNvSpPr>
          <p:nvPr>
            <p:ph sz="quarter" idx="12"/>
          </p:nvPr>
        </p:nvSpPr>
        <p:spPr>
          <a:xfrm>
            <a:off x="468312" y="981075"/>
            <a:ext cx="8352160" cy="5400675"/>
          </a:xfrm>
        </p:spPr>
        <p:txBody>
          <a:bodyPr/>
          <a:lstStyle/>
          <a:p>
            <a:pPr>
              <a:defRPr/>
            </a:pPr>
            <a:r>
              <a:rPr lang="en-US" altLang="zh-CN" b="1" dirty="0" err="1">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NumberFormat</a:t>
            </a:r>
            <a:endParaRPr lang="en-US" altLang="zh-CN"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endParaRPr>
          </a:p>
          <a:p>
            <a:pPr marL="457200" lvl="1" indent="0">
              <a:buNone/>
              <a:defRPr/>
            </a:pPr>
            <a:r>
              <a:rPr lang="en-US" altLang="zh-CN" b="1" dirty="0" smtClean="0">
                <a:solidFill>
                  <a:schemeClr val="tx1">
                    <a:lumMod val="95000"/>
                    <a:lumOff val="5000"/>
                  </a:schemeClr>
                </a:solidFill>
                <a:latin typeface="仿宋" panose="02010609060101010101" pitchFamily="49" charset="-122"/>
                <a:ea typeface="仿宋" panose="02010609060101010101" pitchFamily="49" charset="-122"/>
              </a:rPr>
              <a:t> </a:t>
            </a:r>
            <a:endParaRPr lang="en-US" altLang="zh-CN" b="1" dirty="0">
              <a:solidFill>
                <a:schemeClr val="tx1">
                  <a:lumMod val="95000"/>
                  <a:lumOff val="5000"/>
                </a:schemeClr>
              </a:solidFill>
              <a:latin typeface="仿宋" panose="02010609060101010101" pitchFamily="49" charset="-122"/>
              <a:ea typeface="仿宋" panose="02010609060101010101" pitchFamily="49" charset="-122"/>
            </a:endParaRPr>
          </a:p>
          <a:p>
            <a:pPr>
              <a:defRPr/>
            </a:pPr>
            <a:r>
              <a:rPr lang="en-US" altLang="zh-CN" b="1" dirty="0" err="1">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NumberFormat</a:t>
            </a:r>
            <a:r>
              <a:rPr lang="en-US" altLang="zh-CN"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 </a:t>
            </a:r>
            <a:r>
              <a:rPr lang="zh-CN" altLang="en-US"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是所有数值格式的抽象基类。此类提供格式化和解析数值的接口。</a:t>
            </a:r>
            <a:endParaRPr lang="en-US" altLang="zh-CN"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endParaRPr>
          </a:p>
          <a:p>
            <a:pPr>
              <a:defRPr/>
            </a:pPr>
            <a:r>
              <a:rPr lang="en-US" altLang="zh-CN" b="1" dirty="0" err="1">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NumberFormat</a:t>
            </a:r>
            <a:r>
              <a:rPr lang="en-US" altLang="zh-CN"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 </a:t>
            </a:r>
            <a:r>
              <a:rPr lang="zh-CN" altLang="en-US" b="1" dirty="0">
                <a:solidFill>
                  <a:schemeClr val="tx1">
                    <a:lumMod val="95000"/>
                    <a:lumOff val="5000"/>
                  </a:schemeClr>
                </a:solidFill>
                <a:effectLst>
                  <a:outerShdw blurRad="38100" dist="38100" dir="2700000" algn="tl">
                    <a:srgbClr val="C0C0C0"/>
                  </a:outerShdw>
                </a:effectLst>
                <a:latin typeface="仿宋" panose="02010609060101010101" pitchFamily="49" charset="-122"/>
                <a:ea typeface="仿宋" panose="02010609060101010101" pitchFamily="49" charset="-122"/>
              </a:rPr>
              <a:t>还提供了一些方法来确定哪些语言环境具有数值格式，以及它们的名称是什么。</a:t>
            </a:r>
            <a:endParaRPr lang="zh-CN" altLang="en-US" b="1" dirty="0">
              <a:solidFill>
                <a:schemeClr val="tx1">
                  <a:lumMod val="95000"/>
                  <a:lumOff val="5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98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25</a:t>
            </a:fld>
            <a:endParaRPr lang="zh-CN" altLang="en-US" dirty="0"/>
          </a:p>
        </p:txBody>
      </p:sp>
      <p:sp>
        <p:nvSpPr>
          <p:cNvPr id="4" name="内容占位符 3"/>
          <p:cNvSpPr>
            <a:spLocks noGrp="1"/>
          </p:cNvSpPr>
          <p:nvPr>
            <p:ph sz="quarter" idx="12"/>
          </p:nvPr>
        </p:nvSpPr>
        <p:spPr/>
        <p:txBody>
          <a:bodyPr>
            <a:noAutofit/>
          </a:bodyPr>
          <a:lstStyle/>
          <a:p>
            <a:pPr marL="514350" indent="-514350">
              <a:buFont typeface="+mj-lt"/>
              <a:buAutoNum type="arabicPeriod"/>
            </a:pPr>
            <a:r>
              <a:rPr lang="en-US" altLang="zh-CN" sz="1800" dirty="0"/>
              <a:t>Double </a:t>
            </a:r>
            <a:r>
              <a:rPr lang="en-US" altLang="zh-CN" sz="1800" dirty="0" err="1"/>
              <a:t>myNumber</a:t>
            </a:r>
            <a:r>
              <a:rPr lang="en-US" altLang="zh-CN" sz="1800" dirty="0"/>
              <a:t> = 23323.3323232323;</a:t>
            </a:r>
          </a:p>
          <a:p>
            <a:pPr marL="514350" indent="-514350">
              <a:buFont typeface="+mj-lt"/>
              <a:buAutoNum type="arabicPeriod"/>
            </a:pPr>
            <a:r>
              <a:rPr lang="en-US" altLang="zh-CN" sz="1800" dirty="0"/>
              <a:t>Double test = 0.3434;</a:t>
            </a:r>
          </a:p>
          <a:p>
            <a:pPr marL="514350" indent="-514350">
              <a:buFont typeface="+mj-lt"/>
              <a:buAutoNum type="arabicPeriod"/>
            </a:pPr>
            <a:r>
              <a:rPr lang="en-US" altLang="zh-CN" sz="1800" dirty="0"/>
              <a:t>// </a:t>
            </a:r>
            <a:r>
              <a:rPr lang="zh-CN" altLang="en-US" sz="1800" dirty="0"/>
              <a:t>返回当前缺省语言环境的缺省数值格式。</a:t>
            </a:r>
          </a:p>
          <a:p>
            <a:pPr marL="514350" indent="-514350">
              <a:buFont typeface="+mj-lt"/>
              <a:buAutoNum type="arabicPeriod"/>
            </a:pPr>
            <a:r>
              <a:rPr lang="en-US" altLang="zh-CN" sz="1800" dirty="0"/>
              <a:t>String </a:t>
            </a:r>
            <a:r>
              <a:rPr lang="en-US" altLang="zh-CN" sz="1800" dirty="0" err="1"/>
              <a:t>myString</a:t>
            </a:r>
            <a:r>
              <a:rPr lang="en-US" altLang="zh-CN" sz="1800" dirty="0"/>
              <a:t> = </a:t>
            </a:r>
            <a:r>
              <a:rPr lang="en-US" altLang="zh-CN" sz="1800" dirty="0" err="1"/>
              <a:t>NumberFormat.getInstance</a:t>
            </a:r>
            <a:r>
              <a:rPr lang="en-US" altLang="zh-CN" sz="1800" dirty="0"/>
              <a:t>().format(</a:t>
            </a:r>
            <a:r>
              <a:rPr lang="en-US" altLang="zh-CN" sz="1800" dirty="0" err="1"/>
              <a:t>myNumber</a:t>
            </a:r>
            <a:r>
              <a:rPr lang="en-US" altLang="zh-CN" sz="1800"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en-US" altLang="zh-CN" sz="1800" dirty="0" err="1"/>
              <a:t>getCurrencyInstance</a:t>
            </a:r>
            <a:r>
              <a:rPr lang="en-US" altLang="zh-CN" sz="1800" dirty="0"/>
              <a:t>()</a:t>
            </a:r>
            <a:r>
              <a:rPr lang="zh-CN" altLang="en-US" sz="1800" dirty="0"/>
              <a:t>返回当前缺省语言环境的通用格式</a:t>
            </a:r>
          </a:p>
          <a:p>
            <a:pPr marL="514350" indent="-514350">
              <a:buFont typeface="+mj-lt"/>
              <a:buAutoNum type="arabicPeriod"/>
            </a:pPr>
            <a:r>
              <a:rPr lang="en-US" altLang="zh-CN" sz="1800" dirty="0" err="1"/>
              <a:t>myString</a:t>
            </a:r>
            <a:r>
              <a:rPr lang="zh-CN" altLang="en-US" sz="1800" u="sng" dirty="0"/>
              <a:t>＝</a:t>
            </a:r>
            <a:r>
              <a:rPr lang="en-US" altLang="zh-CN" sz="1800" u="sng" dirty="0" err="1"/>
              <a:t>NumberFormat.getCurrencyInstance</a:t>
            </a:r>
            <a:r>
              <a:rPr lang="en-US" altLang="zh-CN" sz="1800" u="sng" dirty="0"/>
              <a:t>().format(</a:t>
            </a:r>
            <a:r>
              <a:rPr lang="en-US" altLang="zh-CN" sz="1800" u="sng" dirty="0" err="1"/>
              <a:t>myNumber</a:t>
            </a:r>
            <a:r>
              <a:rPr lang="en-US" altLang="zh-CN" sz="1800" u="sng"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en-US" altLang="zh-CN" sz="1800" dirty="0" err="1"/>
              <a:t>getNumberInstance</a:t>
            </a:r>
            <a:r>
              <a:rPr lang="en-US" altLang="zh-CN" sz="1800" dirty="0"/>
              <a:t>() </a:t>
            </a:r>
            <a:r>
              <a:rPr lang="zh-CN" altLang="en-US" sz="1800" dirty="0"/>
              <a:t>返回当前缺省语言环境的通用数值格式。</a:t>
            </a:r>
          </a:p>
          <a:p>
            <a:pPr marL="514350" indent="-514350">
              <a:buFont typeface="+mj-lt"/>
              <a:buAutoNum type="arabicPeriod"/>
            </a:pPr>
            <a:r>
              <a:rPr lang="en-US" altLang="zh-CN" sz="1800" dirty="0" err="1"/>
              <a:t>myString</a:t>
            </a:r>
            <a:r>
              <a:rPr lang="en-US" altLang="zh-CN" sz="1800" dirty="0"/>
              <a:t> = </a:t>
            </a:r>
            <a:r>
              <a:rPr lang="en-US" altLang="zh-CN" sz="1800" b="1" dirty="0" err="1"/>
              <a:t>NumberFormat.getNumberInstance</a:t>
            </a:r>
            <a:r>
              <a:rPr lang="en-US" altLang="zh-CN" sz="1800" dirty="0"/>
              <a:t>().format(</a:t>
            </a:r>
            <a:r>
              <a:rPr lang="en-US" altLang="zh-CN" sz="1800" dirty="0" err="1"/>
              <a:t>myNumber</a:t>
            </a:r>
            <a:r>
              <a:rPr lang="en-US" altLang="zh-CN" sz="1800" dirty="0"/>
              <a:t>);</a:t>
            </a:r>
          </a:p>
          <a:p>
            <a:pPr marL="514350" indent="-514350">
              <a:buFont typeface="+mj-lt"/>
              <a:buAutoNum type="arabicPeriod"/>
            </a:pPr>
            <a:r>
              <a:rPr lang="en-US" altLang="zh-CN" sz="1800" dirty="0"/>
              <a:t>System.out.println(</a:t>
            </a:r>
            <a:r>
              <a:rPr lang="en-US" altLang="zh-CN" sz="1800" dirty="0" err="1"/>
              <a:t>myString</a:t>
            </a:r>
            <a:r>
              <a:rPr lang="en-US" altLang="zh-CN" sz="1800" dirty="0"/>
              <a:t>);</a:t>
            </a:r>
          </a:p>
          <a:p>
            <a:pPr marL="514350" indent="-514350">
              <a:buFont typeface="+mj-lt"/>
              <a:buAutoNum type="arabicPeriod"/>
            </a:pPr>
            <a:r>
              <a:rPr lang="en-US" altLang="zh-CN" sz="1800" dirty="0"/>
              <a:t>//   </a:t>
            </a:r>
            <a:r>
              <a:rPr lang="zh-CN" altLang="en-US" sz="1800" dirty="0"/>
              <a:t>返回当前缺省语言环境的百分比格式。</a:t>
            </a:r>
          </a:p>
          <a:p>
            <a:pPr marL="514350" indent="-514350">
              <a:buFont typeface="+mj-lt"/>
              <a:buAutoNum type="arabicPeriod"/>
            </a:pPr>
            <a:r>
              <a:rPr lang="en-US" altLang="zh-CN" sz="1800" dirty="0" err="1"/>
              <a:t>myString</a:t>
            </a:r>
            <a:r>
              <a:rPr lang="en-US" altLang="zh-CN" sz="1800" dirty="0"/>
              <a:t> = </a:t>
            </a:r>
            <a:r>
              <a:rPr lang="en-US" altLang="zh-CN" sz="1800" b="1" dirty="0" err="1"/>
              <a:t>NumberFormat.getPercentInstance</a:t>
            </a:r>
            <a:r>
              <a:rPr lang="en-US" altLang="zh-CN" sz="1800" dirty="0"/>
              <a:t>().format(test);</a:t>
            </a:r>
          </a:p>
          <a:p>
            <a:pPr marL="514350" indent="-514350">
              <a:buFont typeface="+mj-lt"/>
              <a:buAutoNum type="arabicPeriod"/>
            </a:pPr>
            <a:r>
              <a:rPr lang="en-US" altLang="zh-CN" sz="1800" dirty="0"/>
              <a:t>System.out.println(</a:t>
            </a:r>
            <a:r>
              <a:rPr lang="en-US" altLang="zh-CN" sz="1800" dirty="0" err="1"/>
              <a:t>myString</a:t>
            </a:r>
            <a:r>
              <a:rPr lang="en-US" altLang="zh-CN" sz="1800" dirty="0"/>
              <a:t>);</a:t>
            </a:r>
            <a:endParaRPr lang="zh-CN" altLang="en-US" sz="1800" dirty="0"/>
          </a:p>
        </p:txBody>
      </p:sp>
      <p:pic>
        <p:nvPicPr>
          <p:cNvPr id="5" name="图片 4"/>
          <p:cNvPicPr>
            <a:picLocks noChangeAspect="1"/>
          </p:cNvPicPr>
          <p:nvPr/>
        </p:nvPicPr>
        <p:blipFill>
          <a:blip r:embed="rId2"/>
          <a:stretch>
            <a:fillRect/>
          </a:stretch>
        </p:blipFill>
        <p:spPr>
          <a:xfrm>
            <a:off x="6156176" y="1412776"/>
            <a:ext cx="2368684" cy="180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50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System</a:t>
            </a:r>
            <a:r>
              <a:rPr lang="zh-CN" altLang="en-US" dirty="0"/>
              <a:t>类和</a:t>
            </a:r>
            <a:r>
              <a:rPr lang="en-US" altLang="zh-CN" dirty="0"/>
              <a:t>Runtime</a:t>
            </a:r>
            <a:r>
              <a:rPr lang="zh-CN" altLang="en-US" dirty="0"/>
              <a:t>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26</a:t>
            </a:fld>
            <a:endParaRPr lang="zh-CN" altLang="en-US" dirty="0"/>
          </a:p>
        </p:txBody>
      </p:sp>
      <p:sp>
        <p:nvSpPr>
          <p:cNvPr id="4" name="内容占位符 3"/>
          <p:cNvSpPr>
            <a:spLocks noGrp="1"/>
          </p:cNvSpPr>
          <p:nvPr>
            <p:ph sz="quarter" idx="12"/>
          </p:nvPr>
        </p:nvSpPr>
        <p:spPr/>
        <p:txBody>
          <a:bodyPr/>
          <a:lstStyle/>
          <a:p>
            <a:r>
              <a:rPr lang="en-US" altLang="zh-CN" dirty="0"/>
              <a:t>System</a:t>
            </a:r>
            <a:r>
              <a:rPr lang="zh-CN" altLang="en-US" dirty="0"/>
              <a:t>类的</a:t>
            </a:r>
            <a:r>
              <a:rPr lang="en-US" altLang="zh-CN" dirty="0" err="1"/>
              <a:t>currentTimeMillis</a:t>
            </a:r>
            <a:r>
              <a:rPr lang="en-US" altLang="zh-CN" dirty="0"/>
              <a:t>( )</a:t>
            </a:r>
            <a:r>
              <a:rPr lang="zh-CN" altLang="en-US" dirty="0"/>
              <a:t>方法返回自</a:t>
            </a:r>
            <a:r>
              <a:rPr lang="en-US" altLang="zh-CN" dirty="0"/>
              <a:t>1970</a:t>
            </a:r>
            <a:r>
              <a:rPr lang="zh-CN" altLang="en-US" dirty="0"/>
              <a:t>年</a:t>
            </a:r>
            <a:r>
              <a:rPr lang="en-US" altLang="zh-CN" dirty="0"/>
              <a:t>1</a:t>
            </a:r>
            <a:r>
              <a:rPr lang="zh-CN" altLang="en-US" dirty="0"/>
              <a:t>月</a:t>
            </a:r>
            <a:r>
              <a:rPr lang="en-US" altLang="zh-CN" dirty="0"/>
              <a:t>1</a:t>
            </a:r>
            <a:r>
              <a:rPr lang="zh-CN" altLang="en-US" dirty="0"/>
              <a:t>日午夜起到现在的时间，时间单位是毫秒</a:t>
            </a:r>
            <a:r>
              <a:rPr lang="zh-CN" altLang="en-US" dirty="0" smtClean="0"/>
              <a:t>。</a:t>
            </a:r>
            <a:endParaRPr lang="en-US" altLang="zh-CN" dirty="0" smtClean="0"/>
          </a:p>
          <a:p>
            <a:r>
              <a:rPr lang="zh-CN" altLang="en-US" dirty="0" smtClean="0"/>
              <a:t>计算程序运行时间</a:t>
            </a:r>
            <a:endParaRPr lang="en-US" altLang="zh-CN" dirty="0" smtClean="0"/>
          </a:p>
          <a:p>
            <a:endParaRPr lang="zh-CN" altLang="en-US" dirty="0"/>
          </a:p>
        </p:txBody>
      </p:sp>
      <p:pic>
        <p:nvPicPr>
          <p:cNvPr id="6" name="图片 5"/>
          <p:cNvPicPr>
            <a:picLocks noChangeAspect="1"/>
          </p:cNvPicPr>
          <p:nvPr/>
        </p:nvPicPr>
        <p:blipFill>
          <a:blip r:embed="rId2"/>
          <a:stretch>
            <a:fillRect/>
          </a:stretch>
        </p:blipFill>
        <p:spPr>
          <a:xfrm>
            <a:off x="755576" y="2685145"/>
            <a:ext cx="7372126" cy="369660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stretch>
            <a:fillRect/>
          </a:stretch>
        </p:blipFill>
        <p:spPr>
          <a:xfrm>
            <a:off x="2045798" y="4826794"/>
            <a:ext cx="6391275" cy="1590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横卷形 4"/>
          <p:cNvSpPr/>
          <p:nvPr/>
        </p:nvSpPr>
        <p:spPr bwMode="auto">
          <a:xfrm>
            <a:off x="4572000" y="1124744"/>
            <a:ext cx="3744416" cy="1800200"/>
          </a:xfrm>
          <a:prstGeom prst="horizontalScroll">
            <a:avLst/>
          </a:pr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zh-CN" altLang="en-US" sz="2000" b="1" dirty="0" smtClean="0"/>
              <a:t>如果一个程序的运行时间特别短，小于</a:t>
            </a:r>
            <a:r>
              <a:rPr lang="en-US" altLang="zh-CN" sz="2000" b="1" dirty="0" smtClean="0"/>
              <a:t>1ms</a:t>
            </a:r>
            <a:r>
              <a:rPr lang="zh-CN" altLang="en-US" sz="2000" b="1" dirty="0" smtClean="0"/>
              <a:t>，如何</a:t>
            </a:r>
            <a:r>
              <a:rPr lang="zh-CN" altLang="en-US" sz="2000" b="1" dirty="0"/>
              <a:t>计</a:t>
            </a:r>
            <a:r>
              <a:rPr lang="zh-CN" altLang="en-US" sz="2000" b="1" dirty="0" smtClean="0"/>
              <a:t>时？</a:t>
            </a:r>
            <a:endParaRPr lang="en-US" altLang="zh-CN" sz="2000" b="1" dirty="0" smtClean="0"/>
          </a:p>
          <a:p>
            <a:pPr algn="ctr"/>
            <a:endParaRPr lang="en-US" altLang="zh-CN" sz="2000" b="1" dirty="0"/>
          </a:p>
          <a:p>
            <a:pPr algn="ctr"/>
            <a:r>
              <a:rPr lang="en-US" altLang="zh-CN" sz="2000" b="1" dirty="0" err="1" smtClean="0"/>
              <a:t>System.nanoTime</a:t>
            </a:r>
            <a:r>
              <a:rPr lang="en-US" altLang="zh-CN" sz="2000" b="1" dirty="0" smtClean="0"/>
              <a:t>()</a:t>
            </a:r>
            <a:endParaRPr lang="zh-CN" altLang="en-US" sz="2000" b="1" dirty="0"/>
          </a:p>
        </p:txBody>
      </p:sp>
    </p:spTree>
    <p:extLst>
      <p:ext uri="{BB962C8B-B14F-4D97-AF65-F5344CB8AC3E}">
        <p14:creationId xmlns:p14="http://schemas.microsoft.com/office/powerpoint/2010/main" val="7317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barn(inVertical)">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1000"/>
                                        <p:tgtEl>
                                          <p:spTgt spid="5">
                                            <p:txEl>
                                              <p:pRg st="2" end="2"/>
                                            </p:txEl>
                                          </p:spTgt>
                                        </p:tgtEl>
                                      </p:cBhvr>
                                    </p:animEffect>
                                    <p:anim calcmode="lin" valueType="num">
                                      <p:cBhvr>
                                        <p:cTn id="3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en-US" altLang="zh-CN" smtClean="0"/>
              <a:t>P</a:t>
            </a:r>
            <a:fld id="{62DCC93C-90AC-48A1-9D9E-CBAB17A91522}" type="slidenum">
              <a:rPr lang="zh-CN" altLang="en-US" smtClean="0"/>
              <a:pPr/>
              <a:t>27</a:t>
            </a:fld>
            <a:endParaRPr lang="zh-CN" altLang="en-US" dirty="0"/>
          </a:p>
        </p:txBody>
      </p:sp>
      <p:sp>
        <p:nvSpPr>
          <p:cNvPr id="3" name="矩形 2"/>
          <p:cNvSpPr/>
          <p:nvPr/>
        </p:nvSpPr>
        <p:spPr>
          <a:xfrm>
            <a:off x="468312" y="548680"/>
            <a:ext cx="8352160" cy="6986528"/>
          </a:xfrm>
          <a:prstGeom prst="rect">
            <a:avLst/>
          </a:prstGeom>
        </p:spPr>
        <p:txBody>
          <a:bodyPr wrap="square">
            <a:spAutoFit/>
          </a:bodyPr>
          <a:lstStyle/>
          <a:p>
            <a:r>
              <a:rPr lang="zh-CN" altLang="en-US" sz="2800" dirty="0" smtClean="0"/>
              <a:t>System</a:t>
            </a:r>
            <a:r>
              <a:rPr lang="zh-CN" altLang="en-US" sz="2800" dirty="0"/>
              <a:t>有一个静态的函数nanoTime函数，该函数是返回纳秒的</a:t>
            </a:r>
            <a:r>
              <a:rPr lang="zh-CN" altLang="en-US" sz="2800" dirty="0" smtClean="0"/>
              <a:t>。</a:t>
            </a:r>
            <a:endParaRPr lang="en-US" altLang="zh-CN" sz="2800" dirty="0" smtClean="0"/>
          </a:p>
          <a:p>
            <a:endParaRPr lang="en-US" altLang="zh-CN" sz="2800" dirty="0" smtClean="0"/>
          </a:p>
          <a:p>
            <a:r>
              <a:rPr lang="zh-CN" altLang="en-US" sz="2800" dirty="0" smtClean="0"/>
              <a:t>1</a:t>
            </a:r>
            <a:r>
              <a:rPr lang="zh-CN" altLang="en-US" sz="2800" dirty="0"/>
              <a:t>毫秒=1纳秒*1000*</a:t>
            </a:r>
            <a:r>
              <a:rPr lang="zh-CN" altLang="en-US" sz="2800" dirty="0" smtClean="0"/>
              <a:t>1000</a:t>
            </a:r>
            <a:endParaRPr lang="en-US" altLang="zh-CN" sz="2800" dirty="0" smtClean="0"/>
          </a:p>
          <a:p>
            <a:r>
              <a:rPr lang="en-US" altLang="zh-CN" sz="2800" dirty="0" smtClean="0"/>
              <a:t> </a:t>
            </a:r>
          </a:p>
          <a:p>
            <a:r>
              <a:rPr lang="zh-CN" altLang="en-US" sz="2800" dirty="0" smtClean="0"/>
              <a:t>如：</a:t>
            </a:r>
            <a:endParaRPr lang="en-US" altLang="zh-CN" sz="2800" dirty="0" smtClean="0"/>
          </a:p>
          <a:p>
            <a:r>
              <a:rPr lang="zh-CN" altLang="en-US" sz="2800" dirty="0" smtClean="0"/>
              <a:t>long </a:t>
            </a:r>
            <a:r>
              <a:rPr lang="zh-CN" altLang="en-US" sz="2800" dirty="0"/>
              <a:t>time1=System.nanoTime()</a:t>
            </a:r>
            <a:r>
              <a:rPr lang="zh-CN" altLang="en-US" sz="2800" dirty="0" smtClean="0"/>
              <a:t>;</a:t>
            </a:r>
            <a:endParaRPr lang="en-US" altLang="zh-CN" sz="2800" dirty="0" smtClean="0"/>
          </a:p>
          <a:p>
            <a:r>
              <a:rPr lang="zh-CN" altLang="en-US" sz="2800" dirty="0" smtClean="0"/>
              <a:t>for</a:t>
            </a:r>
            <a:r>
              <a:rPr lang="zh-CN" altLang="en-US" sz="2800" dirty="0"/>
              <a:t>(int i=0;i&lt;200;i</a:t>
            </a:r>
            <a:r>
              <a:rPr lang="zh-CN" altLang="en-US" sz="2800" dirty="0" smtClean="0"/>
              <a:t>++){</a:t>
            </a:r>
            <a:endParaRPr lang="en-US" altLang="zh-CN" sz="2800" dirty="0" smtClean="0"/>
          </a:p>
          <a:p>
            <a:r>
              <a:rPr lang="zh-CN" altLang="en-US" sz="2800" dirty="0" smtClean="0"/>
              <a:t>        System</a:t>
            </a:r>
            <a:r>
              <a:rPr lang="zh-CN" altLang="en-US" sz="2800" dirty="0"/>
              <a:t>.out.print(".")</a:t>
            </a:r>
            <a:r>
              <a:rPr lang="zh-CN" altLang="en-US" sz="2800" dirty="0" smtClean="0"/>
              <a:t>;</a:t>
            </a:r>
            <a:endParaRPr lang="en-US" altLang="zh-CN" sz="2800" dirty="0" smtClean="0"/>
          </a:p>
          <a:p>
            <a:r>
              <a:rPr lang="zh-CN" altLang="en-US" sz="2800" dirty="0" smtClean="0"/>
              <a:t>   }</a:t>
            </a:r>
            <a:endParaRPr lang="en-US" altLang="zh-CN" sz="2800" dirty="0" smtClean="0"/>
          </a:p>
          <a:p>
            <a:r>
              <a:rPr lang="zh-CN" altLang="en-US" sz="2800" dirty="0" smtClean="0"/>
              <a:t>long </a:t>
            </a:r>
            <a:r>
              <a:rPr lang="zh-CN" altLang="en-US" sz="2800" dirty="0"/>
              <a:t>time2=System.nanoTime()</a:t>
            </a:r>
            <a:r>
              <a:rPr lang="zh-CN" altLang="en-US" sz="2800" dirty="0" smtClean="0"/>
              <a:t>;</a:t>
            </a:r>
            <a:endParaRPr lang="en-US" altLang="zh-CN" sz="2800" dirty="0" smtClean="0"/>
          </a:p>
          <a:p>
            <a:r>
              <a:rPr lang="zh-CN" altLang="en-US" sz="2800" dirty="0" smtClean="0"/>
              <a:t>System</a:t>
            </a:r>
            <a:r>
              <a:rPr lang="zh-CN" altLang="en-US" sz="2800" dirty="0"/>
              <a:t>.out.println(time2-time1)</a:t>
            </a:r>
            <a:r>
              <a:rPr lang="zh-CN" altLang="en-US" sz="2800" dirty="0" smtClean="0"/>
              <a:t>;</a:t>
            </a:r>
            <a:endParaRPr lang="en-US" altLang="zh-CN" sz="2800" dirty="0" smtClean="0"/>
          </a:p>
          <a:p>
            <a:endParaRPr lang="en-US" altLang="zh-CN" sz="2800" dirty="0"/>
          </a:p>
          <a:p>
            <a:endParaRPr lang="en-US" altLang="zh-CN" sz="2800" dirty="0" smtClean="0"/>
          </a:p>
          <a:p>
            <a:endParaRPr lang="en-US" altLang="zh-CN" sz="2800" dirty="0"/>
          </a:p>
          <a:p>
            <a:endParaRPr lang="zh-CN" altLang="en-US" sz="2800" dirty="0"/>
          </a:p>
        </p:txBody>
      </p:sp>
    </p:spTree>
    <p:extLst>
      <p:ext uri="{BB962C8B-B14F-4D97-AF65-F5344CB8AC3E}">
        <p14:creationId xmlns:p14="http://schemas.microsoft.com/office/powerpoint/2010/main" val="1633907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复制</a:t>
            </a:r>
            <a:r>
              <a:rPr lang="zh-CN" altLang="en-US" dirty="0"/>
              <a:t>数组</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28</a:t>
            </a:fld>
            <a:endParaRPr lang="zh-CN" altLang="en-US" dirty="0"/>
          </a:p>
        </p:txBody>
      </p:sp>
      <p:sp>
        <p:nvSpPr>
          <p:cNvPr id="4" name="内容占位符 3"/>
          <p:cNvSpPr>
            <a:spLocks noGrp="1"/>
          </p:cNvSpPr>
          <p:nvPr>
            <p:ph sz="quarter" idx="12"/>
          </p:nvPr>
        </p:nvSpPr>
        <p:spPr/>
        <p:txBody>
          <a:bodyPr/>
          <a:lstStyle/>
          <a:p>
            <a:r>
              <a:rPr lang="zh-CN" altLang="zh-CN" dirty="0"/>
              <a:t>使用</a:t>
            </a:r>
            <a:r>
              <a:rPr lang="en-US" altLang="zh-CN" dirty="0" err="1"/>
              <a:t>arraycopy</a:t>
            </a:r>
            <a:r>
              <a:rPr lang="en-US" altLang="zh-CN" dirty="0"/>
              <a:t>( )</a:t>
            </a:r>
            <a:r>
              <a:rPr lang="zh-CN" altLang="zh-CN" dirty="0"/>
              <a:t>方法可以将一个任意类型的数组快速地从一个地方复制到另一个地方。这比使用</a:t>
            </a:r>
            <a:r>
              <a:rPr lang="en-US" altLang="zh-CN" dirty="0"/>
              <a:t>Java</a:t>
            </a:r>
            <a:r>
              <a:rPr lang="zh-CN" altLang="zh-CN" dirty="0"/>
              <a:t>中编写的循环要快的多。</a:t>
            </a:r>
            <a:endParaRPr lang="zh-CN" altLang="en-US" dirty="0"/>
          </a:p>
        </p:txBody>
      </p:sp>
      <p:pic>
        <p:nvPicPr>
          <p:cNvPr id="5" name="图片 4"/>
          <p:cNvPicPr>
            <a:picLocks noChangeAspect="1"/>
          </p:cNvPicPr>
          <p:nvPr/>
        </p:nvPicPr>
        <p:blipFill>
          <a:blip r:embed="rId2"/>
          <a:stretch>
            <a:fillRect/>
          </a:stretch>
        </p:blipFill>
        <p:spPr>
          <a:xfrm>
            <a:off x="480635" y="1619197"/>
            <a:ext cx="7323732" cy="51022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3178322" y="4509120"/>
            <a:ext cx="4648200" cy="21526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8181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内存</a:t>
            </a:r>
            <a:r>
              <a:rPr lang="zh-CN" altLang="en-US" dirty="0"/>
              <a:t>管理 </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29</a:t>
            </a:fld>
            <a:endParaRPr lang="zh-CN" altLang="en-US" dirty="0"/>
          </a:p>
        </p:txBody>
      </p:sp>
      <p:sp>
        <p:nvSpPr>
          <p:cNvPr id="4" name="内容占位符 3"/>
          <p:cNvSpPr>
            <a:spLocks noGrp="1"/>
          </p:cNvSpPr>
          <p:nvPr>
            <p:ph sz="quarter" idx="12"/>
          </p:nvPr>
        </p:nvSpPr>
        <p:spPr/>
        <p:txBody>
          <a:bodyPr/>
          <a:lstStyle/>
          <a:p>
            <a:r>
              <a:rPr lang="zh-CN" altLang="zh-CN" dirty="0"/>
              <a:t>可以使用</a:t>
            </a:r>
            <a:r>
              <a:rPr lang="en-US" altLang="zh-CN" dirty="0"/>
              <a:t>Runtime</a:t>
            </a:r>
            <a:r>
              <a:rPr lang="zh-CN" altLang="zh-CN" dirty="0"/>
              <a:t>类获取</a:t>
            </a:r>
            <a:r>
              <a:rPr lang="en-US" altLang="zh-CN" dirty="0"/>
              <a:t>Java</a:t>
            </a:r>
            <a:r>
              <a:rPr lang="zh-CN" altLang="zh-CN" dirty="0"/>
              <a:t>虚拟机内部的内存使用情况</a:t>
            </a:r>
            <a:endParaRPr lang="zh-CN" altLang="en-US" dirty="0"/>
          </a:p>
        </p:txBody>
      </p:sp>
      <p:pic>
        <p:nvPicPr>
          <p:cNvPr id="5" name="图片 4"/>
          <p:cNvPicPr>
            <a:picLocks noChangeAspect="1"/>
          </p:cNvPicPr>
          <p:nvPr/>
        </p:nvPicPr>
        <p:blipFill>
          <a:blip r:embed="rId2"/>
          <a:stretch>
            <a:fillRect/>
          </a:stretch>
        </p:blipFill>
        <p:spPr>
          <a:xfrm>
            <a:off x="1763688" y="1497354"/>
            <a:ext cx="5040560" cy="513529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1982550" y="4046044"/>
            <a:ext cx="6657975" cy="25908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2316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smtClean="0"/>
              <a:t>6.1 </a:t>
            </a:r>
            <a:r>
              <a:rPr lang="zh-CN" altLang="en-US" sz="3600" dirty="0" smtClean="0"/>
              <a:t>简介</a:t>
            </a:r>
            <a:endParaRPr lang="zh-CN" altLang="en-US" sz="3600" dirty="0"/>
          </a:p>
        </p:txBody>
      </p:sp>
      <p:sp>
        <p:nvSpPr>
          <p:cNvPr id="2" name="灯片编号占位符 1"/>
          <p:cNvSpPr>
            <a:spLocks noGrp="1"/>
          </p:cNvSpPr>
          <p:nvPr>
            <p:ph type="sldNum" sz="quarter" idx="11"/>
          </p:nvPr>
        </p:nvSpPr>
        <p:spPr/>
        <p:txBody>
          <a:bodyPr/>
          <a:lstStyle/>
          <a:p>
            <a:r>
              <a:rPr lang="en-US" altLang="zh-CN" smtClean="0"/>
              <a:t>P</a:t>
            </a:r>
            <a:fld id="{62DCC93C-90AC-48A1-9D9E-CBAB17A91522}" type="slidenum">
              <a:rPr lang="zh-CN" altLang="en-US" smtClean="0"/>
              <a:pPr/>
              <a:t>3</a:t>
            </a:fld>
            <a:endParaRPr lang="zh-CN" altLang="en-US" dirty="0"/>
          </a:p>
        </p:txBody>
      </p:sp>
      <p:sp>
        <p:nvSpPr>
          <p:cNvPr id="7" name="内容占位符 6"/>
          <p:cNvSpPr>
            <a:spLocks noGrp="1"/>
          </p:cNvSpPr>
          <p:nvPr>
            <p:ph sz="quarter" idx="12"/>
          </p:nvPr>
        </p:nvSpPr>
        <p:spPr/>
        <p:txBody>
          <a:bodyPr>
            <a:normAutofit/>
          </a:bodyPr>
          <a:lstStyle/>
          <a:p>
            <a:r>
              <a:rPr lang="zh-CN" altLang="zh-CN" dirty="0"/>
              <a:t>通过</a:t>
            </a:r>
            <a:r>
              <a:rPr lang="en-US" altLang="zh-CN" dirty="0"/>
              <a:t>import</a:t>
            </a:r>
            <a:r>
              <a:rPr lang="zh-CN" altLang="zh-CN" dirty="0"/>
              <a:t>语句</a:t>
            </a:r>
            <a:r>
              <a:rPr lang="zh-CN" altLang="zh-CN" dirty="0" smtClean="0"/>
              <a:t>引入</a:t>
            </a:r>
            <a:r>
              <a:rPr lang="zh-CN" altLang="en-US" dirty="0" smtClean="0"/>
              <a:t>工具类。主要是两个包</a:t>
            </a:r>
            <a:endParaRPr lang="en-US" altLang="zh-CN" dirty="0" err="1" smtClean="0"/>
          </a:p>
          <a:p>
            <a:endParaRPr lang="en-US" altLang="zh-CN" dirty="0" smtClean="0"/>
          </a:p>
          <a:p>
            <a:pPr lvl="1"/>
            <a:r>
              <a:rPr lang="en-US" altLang="zh-CN" dirty="0" err="1" smtClean="0"/>
              <a:t>java.lang</a:t>
            </a:r>
            <a:r>
              <a:rPr lang="zh-CN" altLang="zh-CN" dirty="0" smtClean="0"/>
              <a:t>。</a:t>
            </a:r>
            <a:endParaRPr lang="en-US" altLang="zh-CN" dirty="0" smtClean="0"/>
          </a:p>
          <a:p>
            <a:pPr lvl="1"/>
            <a:r>
              <a:rPr lang="en-US" altLang="zh-CN" dirty="0" err="1"/>
              <a:t>java.util</a:t>
            </a:r>
            <a:endParaRPr lang="zh-CN" altLang="en-US" sz="2400" dirty="0"/>
          </a:p>
        </p:txBody>
      </p:sp>
    </p:spTree>
    <p:extLst>
      <p:ext uri="{BB962C8B-B14F-4D97-AF65-F5344CB8AC3E}">
        <p14:creationId xmlns:p14="http://schemas.microsoft.com/office/powerpoint/2010/main" val="28002772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3</a:t>
            </a:r>
            <a:r>
              <a:rPr lang="zh-CN" altLang="zh-CN" dirty="0"/>
              <a:t>：调用</a:t>
            </a:r>
            <a:r>
              <a:rPr lang="en-US" altLang="zh-CN" dirty="0"/>
              <a:t>Java</a:t>
            </a:r>
            <a:r>
              <a:rPr lang="zh-CN" altLang="zh-CN" dirty="0"/>
              <a:t>外部程序</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30</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2051720" y="981075"/>
            <a:ext cx="4599727" cy="5400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55899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Math</a:t>
            </a:r>
            <a:r>
              <a:rPr lang="zh-CN" altLang="en-US" dirty="0"/>
              <a:t>和</a:t>
            </a:r>
            <a:r>
              <a:rPr lang="en-US" altLang="zh-CN" dirty="0"/>
              <a:t>Random</a:t>
            </a:r>
            <a:r>
              <a:rPr lang="zh-CN" altLang="en-US" dirty="0"/>
              <a:t>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31</a:t>
            </a:fld>
            <a:endParaRPr lang="zh-CN" altLang="en-US" dirty="0"/>
          </a:p>
        </p:txBody>
      </p:sp>
      <p:sp>
        <p:nvSpPr>
          <p:cNvPr id="4" name="内容占位符 3"/>
          <p:cNvSpPr>
            <a:spLocks noGrp="1"/>
          </p:cNvSpPr>
          <p:nvPr>
            <p:ph sz="quarter" idx="12"/>
          </p:nvPr>
        </p:nvSpPr>
        <p:spPr/>
        <p:txBody>
          <a:bodyPr/>
          <a:lstStyle/>
          <a:p>
            <a:r>
              <a:rPr lang="en-US" altLang="zh-CN" dirty="0"/>
              <a:t>Math</a:t>
            </a:r>
            <a:r>
              <a:rPr lang="zh-CN" altLang="zh-CN" dirty="0"/>
              <a:t>类用于数学计算，包含了所有用于几何学、三角函数计算以及几种一般用途方法的浮点函数，这些函数都被定义为静态函数</a:t>
            </a:r>
            <a:r>
              <a:rPr lang="zh-CN" altLang="zh-CN" dirty="0" smtClean="0"/>
              <a:t>。</a:t>
            </a:r>
            <a:endParaRPr lang="en-US" altLang="zh-CN" dirty="0" smtClean="0"/>
          </a:p>
          <a:p>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539552" y="682088"/>
            <a:ext cx="7700558" cy="6092825"/>
          </a:xfrm>
          <a:prstGeom prst="rect">
            <a:avLst/>
          </a:prstGeom>
        </p:spPr>
      </p:pic>
    </p:spTree>
    <p:extLst>
      <p:ext uri="{BB962C8B-B14F-4D97-AF65-F5344CB8AC3E}">
        <p14:creationId xmlns:p14="http://schemas.microsoft.com/office/powerpoint/2010/main" val="42113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Random</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32</a:t>
            </a:fld>
            <a:endParaRPr lang="zh-CN" altLang="en-US" dirty="0"/>
          </a:p>
        </p:txBody>
      </p:sp>
      <p:sp>
        <p:nvSpPr>
          <p:cNvPr id="4" name="内容占位符 3"/>
          <p:cNvSpPr>
            <a:spLocks noGrp="1"/>
          </p:cNvSpPr>
          <p:nvPr>
            <p:ph sz="quarter" idx="12"/>
          </p:nvPr>
        </p:nvSpPr>
        <p:spPr/>
        <p:txBody>
          <a:bodyPr/>
          <a:lstStyle/>
          <a:p>
            <a:r>
              <a:rPr lang="en-US" altLang="zh-CN" dirty="0"/>
              <a:t>Random random=new Random();</a:t>
            </a:r>
            <a:endParaRPr lang="zh-CN" altLang="zh-CN" dirty="0"/>
          </a:p>
          <a:p>
            <a:endParaRPr lang="zh-CN" altLang="en-US" dirty="0"/>
          </a:p>
        </p:txBody>
      </p:sp>
      <p:pic>
        <p:nvPicPr>
          <p:cNvPr id="5" name="图片 4"/>
          <p:cNvPicPr>
            <a:picLocks noChangeAspect="1"/>
          </p:cNvPicPr>
          <p:nvPr/>
        </p:nvPicPr>
        <p:blipFill>
          <a:blip r:embed="rId2"/>
          <a:stretch>
            <a:fillRect/>
          </a:stretch>
        </p:blipFill>
        <p:spPr>
          <a:xfrm>
            <a:off x="341082" y="2132856"/>
            <a:ext cx="8330530" cy="3728254"/>
          </a:xfrm>
          <a:prstGeom prst="rect">
            <a:avLst/>
          </a:prstGeom>
        </p:spPr>
      </p:pic>
    </p:spTree>
    <p:extLst>
      <p:ext uri="{BB962C8B-B14F-4D97-AF65-F5344CB8AC3E}">
        <p14:creationId xmlns:p14="http://schemas.microsoft.com/office/powerpoint/2010/main" val="7621750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实用</a:t>
            </a:r>
            <a:r>
              <a:rPr lang="zh-CN" altLang="en-US" dirty="0"/>
              <a:t>案例</a:t>
            </a:r>
            <a:r>
              <a:rPr lang="en-US" altLang="zh-CN" dirty="0"/>
              <a:t>4</a:t>
            </a:r>
            <a:r>
              <a:rPr lang="zh-CN" altLang="en-US" dirty="0" smtClean="0"/>
              <a:t>：</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33</a:t>
            </a:fld>
            <a:endParaRPr lang="zh-CN" altLang="en-US" dirty="0"/>
          </a:p>
        </p:txBody>
      </p:sp>
      <p:sp>
        <p:nvSpPr>
          <p:cNvPr id="4" name="内容占位符 3"/>
          <p:cNvSpPr>
            <a:spLocks noGrp="1"/>
          </p:cNvSpPr>
          <p:nvPr>
            <p:ph sz="quarter" idx="12"/>
          </p:nvPr>
        </p:nvSpPr>
        <p:spPr/>
        <p:txBody>
          <a:bodyPr/>
          <a:lstStyle/>
          <a:p>
            <a:r>
              <a:rPr lang="zh-CN" altLang="en-US" dirty="0"/>
              <a:t>随机生成字符数组并排序 </a:t>
            </a:r>
          </a:p>
        </p:txBody>
      </p:sp>
      <p:pic>
        <p:nvPicPr>
          <p:cNvPr id="5" name="图片 4"/>
          <p:cNvPicPr>
            <a:picLocks noChangeAspect="1"/>
          </p:cNvPicPr>
          <p:nvPr/>
        </p:nvPicPr>
        <p:blipFill>
          <a:blip r:embed="rId2"/>
          <a:stretch>
            <a:fillRect/>
          </a:stretch>
        </p:blipFill>
        <p:spPr>
          <a:xfrm>
            <a:off x="1187624" y="1567145"/>
            <a:ext cx="6120680" cy="5257789"/>
          </a:xfrm>
          <a:prstGeom prst="rect">
            <a:avLst/>
          </a:prstGeom>
        </p:spPr>
      </p:pic>
    </p:spTree>
    <p:extLst>
      <p:ext uri="{BB962C8B-B14F-4D97-AF65-F5344CB8AC3E}">
        <p14:creationId xmlns:p14="http://schemas.microsoft.com/office/powerpoint/2010/main" val="812393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6.6	</a:t>
            </a:r>
            <a:r>
              <a:rPr lang="zh-CN" altLang="en-US" dirty="0"/>
              <a:t>日期时间实用工具类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34</a:t>
            </a:fld>
            <a:endParaRPr lang="zh-CN" altLang="en-US" dirty="0"/>
          </a:p>
        </p:txBody>
      </p:sp>
      <p:sp>
        <p:nvSpPr>
          <p:cNvPr id="4" name="内容占位符 3"/>
          <p:cNvSpPr>
            <a:spLocks noGrp="1"/>
          </p:cNvSpPr>
          <p:nvPr>
            <p:ph sz="quarter" idx="12"/>
          </p:nvPr>
        </p:nvSpPr>
        <p:spPr/>
        <p:txBody>
          <a:bodyPr/>
          <a:lstStyle/>
          <a:p>
            <a:r>
              <a:rPr lang="en-US" altLang="zh-CN" dirty="0"/>
              <a:t>Date</a:t>
            </a:r>
            <a:r>
              <a:rPr lang="zh-CN" altLang="zh-CN" dirty="0"/>
              <a:t>、</a:t>
            </a:r>
            <a:r>
              <a:rPr lang="en-US" altLang="zh-CN" dirty="0"/>
              <a:t>Calendar</a:t>
            </a:r>
            <a:r>
              <a:rPr lang="zh-CN" altLang="zh-CN" dirty="0"/>
              <a:t>、</a:t>
            </a:r>
            <a:r>
              <a:rPr lang="en-US" altLang="zh-CN" dirty="0" err="1" smtClean="0"/>
              <a:t>GregorianCalendar</a:t>
            </a:r>
            <a:endParaRPr lang="en-US" altLang="zh-CN" dirty="0" smtClean="0"/>
          </a:p>
          <a:p>
            <a:r>
              <a:rPr lang="en-US" altLang="zh-CN" dirty="0"/>
              <a:t>Date</a:t>
            </a:r>
            <a:r>
              <a:rPr lang="zh-CN" altLang="zh-CN" dirty="0"/>
              <a:t>类封装</a:t>
            </a:r>
            <a:r>
              <a:rPr lang="zh-CN" altLang="zh-CN" b="1" dirty="0"/>
              <a:t>当前</a:t>
            </a:r>
            <a:r>
              <a:rPr lang="zh-CN" altLang="zh-CN" dirty="0"/>
              <a:t>的日期和时间，也可以封装一个特定的日期</a:t>
            </a:r>
            <a:r>
              <a:rPr lang="zh-CN" altLang="zh-CN" dirty="0" smtClean="0"/>
              <a:t>。</a:t>
            </a:r>
            <a:endParaRPr lang="en-US" altLang="zh-CN" dirty="0" smtClean="0"/>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225090050"/>
              </p:ext>
            </p:extLst>
          </p:nvPr>
        </p:nvGraphicFramePr>
        <p:xfrm>
          <a:off x="468312" y="2564904"/>
          <a:ext cx="8064128" cy="4032448"/>
        </p:xfrm>
        <a:graphic>
          <a:graphicData uri="http://schemas.openxmlformats.org/drawingml/2006/table">
            <a:tbl>
              <a:tblPr firstRow="1" firstCol="1" lastRow="1" lastCol="1" bandRow="1" bandCol="1">
                <a:tableStyleId>{B301B821-A1FF-4177-AEE7-76D212191A09}</a:tableStyleId>
              </a:tblPr>
              <a:tblGrid>
                <a:gridCol w="2855597">
                  <a:extLst>
                    <a:ext uri="{9D8B030D-6E8A-4147-A177-3AD203B41FA5}">
                      <a16:colId xmlns="" xmlns:a16="http://schemas.microsoft.com/office/drawing/2014/main" val="1253012989"/>
                    </a:ext>
                  </a:extLst>
                </a:gridCol>
                <a:gridCol w="5208531">
                  <a:extLst>
                    <a:ext uri="{9D8B030D-6E8A-4147-A177-3AD203B41FA5}">
                      <a16:colId xmlns="" xmlns:a16="http://schemas.microsoft.com/office/drawing/2014/main" val="913723344"/>
                    </a:ext>
                  </a:extLst>
                </a:gridCol>
              </a:tblGrid>
              <a:tr h="336037">
                <a:tc>
                  <a:txBody>
                    <a:bodyPr/>
                    <a:lstStyle/>
                    <a:p>
                      <a:pPr algn="l">
                        <a:spcAft>
                          <a:spcPts val="0"/>
                        </a:spcAft>
                      </a:pPr>
                      <a:r>
                        <a:rPr lang="zh-CN" sz="1800" kern="100">
                          <a:effectLst/>
                        </a:rPr>
                        <a:t>方法</a:t>
                      </a:r>
                      <a:endParaRPr lang="zh-CN" sz="1800" kern="100">
                        <a:effectLst/>
                        <a:latin typeface="+mn-ea"/>
                        <a:ea typeface="+mn-ea"/>
                      </a:endParaRPr>
                    </a:p>
                  </a:txBody>
                  <a:tcPr marL="68580" marR="68580" marT="0" marB="0"/>
                </a:tc>
                <a:tc>
                  <a:txBody>
                    <a:bodyPr/>
                    <a:lstStyle/>
                    <a:p>
                      <a:pPr algn="l">
                        <a:spcAft>
                          <a:spcPts val="0"/>
                        </a:spcAft>
                      </a:pPr>
                      <a:r>
                        <a:rPr lang="zh-CN" sz="1800" kern="100">
                          <a:effectLst/>
                        </a:rPr>
                        <a:t>描述</a:t>
                      </a:r>
                      <a:endParaRPr lang="zh-CN" sz="1800" kern="100">
                        <a:effectLst/>
                        <a:latin typeface="+mn-ea"/>
                        <a:ea typeface="+mn-ea"/>
                      </a:endParaRPr>
                    </a:p>
                  </a:txBody>
                  <a:tcPr marL="68580" marR="68580" marT="0" marB="0"/>
                </a:tc>
                <a:extLst>
                  <a:ext uri="{0D108BD9-81ED-4DB2-BD59-A6C34878D82A}">
                    <a16:rowId xmlns="" xmlns:a16="http://schemas.microsoft.com/office/drawing/2014/main" val="447495424"/>
                  </a:ext>
                </a:extLst>
              </a:tr>
              <a:tr h="672075">
                <a:tc>
                  <a:txBody>
                    <a:bodyPr/>
                    <a:lstStyle/>
                    <a:p>
                      <a:pPr algn="l">
                        <a:spcAft>
                          <a:spcPts val="0"/>
                        </a:spcAft>
                      </a:pPr>
                      <a:r>
                        <a:rPr lang="en-US" sz="1800" kern="0" dirty="0" err="1">
                          <a:effectLst/>
                        </a:rPr>
                        <a:t>boolean</a:t>
                      </a:r>
                      <a:r>
                        <a:rPr lang="en-US" sz="1800" kern="0" dirty="0">
                          <a:effectLst/>
                        </a:rPr>
                        <a:t> after(Date date)</a:t>
                      </a:r>
                      <a:endParaRPr lang="zh-CN" sz="1800" kern="100" dirty="0">
                        <a:effectLst/>
                        <a:latin typeface="+mn-ea"/>
                        <a:ea typeface="+mn-ea"/>
                      </a:endParaRPr>
                    </a:p>
                  </a:txBody>
                  <a:tcPr marL="68580" marR="68580" marT="0" marB="0"/>
                </a:tc>
                <a:tc>
                  <a:txBody>
                    <a:bodyPr/>
                    <a:lstStyle/>
                    <a:p>
                      <a:pPr algn="l">
                        <a:spcAft>
                          <a:spcPts val="0"/>
                        </a:spcAft>
                      </a:pPr>
                      <a:r>
                        <a:rPr lang="zh-CN" sz="1800" kern="0">
                          <a:effectLst/>
                        </a:rPr>
                        <a:t>如果调用对象所包含的日期迟于由</a:t>
                      </a:r>
                      <a:r>
                        <a:rPr lang="en-US" sz="1800" kern="0">
                          <a:effectLst/>
                        </a:rPr>
                        <a:t>date</a:t>
                      </a:r>
                      <a:r>
                        <a:rPr lang="zh-CN" sz="1800" kern="0">
                          <a:effectLst/>
                        </a:rPr>
                        <a:t>指定的日期，则返回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 xmlns:a16="http://schemas.microsoft.com/office/drawing/2014/main" val="838835572"/>
                  </a:ext>
                </a:extLst>
              </a:tr>
              <a:tr h="672075">
                <a:tc>
                  <a:txBody>
                    <a:bodyPr/>
                    <a:lstStyle/>
                    <a:p>
                      <a:pPr algn="l">
                        <a:spcAft>
                          <a:spcPts val="0"/>
                        </a:spcAft>
                      </a:pPr>
                      <a:r>
                        <a:rPr lang="en-US" sz="1800" kern="0">
                          <a:effectLst/>
                        </a:rPr>
                        <a:t>boolean before(Date date)</a:t>
                      </a:r>
                      <a:endParaRPr lang="zh-CN" sz="1800" kern="100">
                        <a:effectLst/>
                        <a:latin typeface="+mn-ea"/>
                        <a:ea typeface="+mn-ea"/>
                      </a:endParaRPr>
                    </a:p>
                  </a:txBody>
                  <a:tcPr marL="68580" marR="68580" marT="0" marB="0"/>
                </a:tc>
                <a:tc>
                  <a:txBody>
                    <a:bodyPr/>
                    <a:lstStyle/>
                    <a:p>
                      <a:pPr algn="l">
                        <a:spcAft>
                          <a:spcPts val="0"/>
                        </a:spcAft>
                      </a:pPr>
                      <a:r>
                        <a:rPr lang="zh-CN" sz="1800" kern="0">
                          <a:effectLst/>
                        </a:rPr>
                        <a:t>如果调用对象所包含的日期早于由</a:t>
                      </a:r>
                      <a:r>
                        <a:rPr lang="en-US" sz="1800" kern="0">
                          <a:effectLst/>
                        </a:rPr>
                        <a:t>date</a:t>
                      </a:r>
                      <a:r>
                        <a:rPr lang="zh-CN" sz="1800" kern="0">
                          <a:effectLst/>
                        </a:rPr>
                        <a:t>指定的日期，则返回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 xmlns:a16="http://schemas.microsoft.com/office/drawing/2014/main" val="3382973225"/>
                  </a:ext>
                </a:extLst>
              </a:tr>
              <a:tr h="1344149">
                <a:tc>
                  <a:txBody>
                    <a:bodyPr/>
                    <a:lstStyle/>
                    <a:p>
                      <a:pPr algn="l">
                        <a:spcAft>
                          <a:spcPts val="0"/>
                        </a:spcAft>
                      </a:pPr>
                      <a:r>
                        <a:rPr lang="en-US" sz="1800" kern="0" dirty="0">
                          <a:effectLst/>
                        </a:rPr>
                        <a:t>int </a:t>
                      </a:r>
                      <a:r>
                        <a:rPr lang="en-US" sz="1800" kern="0" dirty="0" err="1">
                          <a:effectLst/>
                        </a:rPr>
                        <a:t>compareTo</a:t>
                      </a:r>
                      <a:r>
                        <a:rPr lang="en-US" sz="1800" kern="0" dirty="0">
                          <a:effectLst/>
                        </a:rPr>
                        <a:t>(Date date)</a:t>
                      </a:r>
                      <a:endParaRPr lang="zh-CN" sz="1800" kern="100" dirty="0">
                        <a:effectLst/>
                        <a:latin typeface="+mn-ea"/>
                        <a:ea typeface="+mn-ea"/>
                      </a:endParaRPr>
                    </a:p>
                  </a:txBody>
                  <a:tcPr marL="68580" marR="68580" marT="0" marB="0"/>
                </a:tc>
                <a:tc>
                  <a:txBody>
                    <a:bodyPr/>
                    <a:lstStyle/>
                    <a:p>
                      <a:pPr algn="l">
                        <a:spcAft>
                          <a:spcPts val="0"/>
                        </a:spcAft>
                      </a:pPr>
                      <a:r>
                        <a:rPr lang="zh-CN" sz="1800" kern="0">
                          <a:effectLst/>
                        </a:rPr>
                        <a:t>将调用对象的值与</a:t>
                      </a:r>
                      <a:r>
                        <a:rPr lang="en-US" sz="1800" kern="0">
                          <a:effectLst/>
                        </a:rPr>
                        <a:t>date</a:t>
                      </a:r>
                      <a:r>
                        <a:rPr lang="zh-CN" sz="1800" kern="0">
                          <a:effectLst/>
                        </a:rPr>
                        <a:t>的值进行比较。如果这两者数值相等，则返回</a:t>
                      </a:r>
                      <a:r>
                        <a:rPr lang="en-US" sz="1800" kern="0">
                          <a:effectLst/>
                        </a:rPr>
                        <a:t>0</a:t>
                      </a:r>
                      <a:r>
                        <a:rPr lang="zh-CN" sz="1800" kern="0">
                          <a:effectLst/>
                        </a:rPr>
                        <a:t>；如果调用对象的值早于</a:t>
                      </a:r>
                      <a:r>
                        <a:rPr lang="en-US" sz="1800" kern="0">
                          <a:effectLst/>
                        </a:rPr>
                        <a:t>date</a:t>
                      </a:r>
                      <a:r>
                        <a:rPr lang="zh-CN" sz="1800" kern="0">
                          <a:effectLst/>
                        </a:rPr>
                        <a:t>的值，则返回一个负值；如果调用对象的值晚于</a:t>
                      </a:r>
                      <a:r>
                        <a:rPr lang="en-US" sz="1800" kern="0">
                          <a:effectLst/>
                        </a:rPr>
                        <a:t>date</a:t>
                      </a:r>
                      <a:r>
                        <a:rPr lang="zh-CN" sz="1800" kern="0">
                          <a:effectLst/>
                        </a:rPr>
                        <a:t>的值，则返回一个正值</a:t>
                      </a:r>
                      <a:endParaRPr lang="zh-CN" sz="1800" kern="100">
                        <a:effectLst/>
                        <a:latin typeface="+mn-ea"/>
                        <a:ea typeface="+mn-ea"/>
                      </a:endParaRPr>
                    </a:p>
                  </a:txBody>
                  <a:tcPr marL="68580" marR="68580" marT="0" marB="0"/>
                </a:tc>
                <a:extLst>
                  <a:ext uri="{0D108BD9-81ED-4DB2-BD59-A6C34878D82A}">
                    <a16:rowId xmlns="" xmlns:a16="http://schemas.microsoft.com/office/drawing/2014/main" val="55820448"/>
                  </a:ext>
                </a:extLst>
              </a:tr>
              <a:tr h="672075">
                <a:tc>
                  <a:txBody>
                    <a:bodyPr/>
                    <a:lstStyle/>
                    <a:p>
                      <a:pPr algn="l">
                        <a:spcAft>
                          <a:spcPts val="0"/>
                        </a:spcAft>
                      </a:pPr>
                      <a:r>
                        <a:rPr lang="en-US" sz="1800" kern="0">
                          <a:effectLst/>
                        </a:rPr>
                        <a:t>boolean equals(Object date)</a:t>
                      </a:r>
                      <a:endParaRPr lang="zh-CN" sz="1800" kern="100">
                        <a:effectLst/>
                        <a:latin typeface="+mn-ea"/>
                        <a:ea typeface="+mn-ea"/>
                      </a:endParaRPr>
                    </a:p>
                  </a:txBody>
                  <a:tcPr marL="68580" marR="68580" marT="0" marB="0"/>
                </a:tc>
                <a:tc>
                  <a:txBody>
                    <a:bodyPr/>
                    <a:lstStyle/>
                    <a:p>
                      <a:pPr algn="l">
                        <a:spcAft>
                          <a:spcPts val="0"/>
                        </a:spcAft>
                      </a:pPr>
                      <a:r>
                        <a:rPr lang="zh-CN" sz="1800" kern="0">
                          <a:effectLst/>
                        </a:rPr>
                        <a:t>如果调用对象包含的时间和日期与由</a:t>
                      </a:r>
                      <a:r>
                        <a:rPr lang="en-US" sz="1800" kern="0">
                          <a:effectLst/>
                        </a:rPr>
                        <a:t>date</a:t>
                      </a:r>
                      <a:r>
                        <a:rPr lang="zh-CN" sz="1800" kern="0">
                          <a:effectLst/>
                        </a:rPr>
                        <a:t>指定的时间和日期相同，则返回</a:t>
                      </a:r>
                      <a:r>
                        <a:rPr lang="en-US" sz="1800" kern="0">
                          <a:effectLst/>
                        </a:rPr>
                        <a:t>true</a:t>
                      </a:r>
                      <a:r>
                        <a:rPr lang="zh-CN" sz="1800" kern="0">
                          <a:effectLst/>
                        </a:rPr>
                        <a:t>；否则，返回</a:t>
                      </a:r>
                      <a:r>
                        <a:rPr lang="en-US" sz="1800" kern="0">
                          <a:effectLst/>
                        </a:rPr>
                        <a:t>false</a:t>
                      </a:r>
                      <a:endParaRPr lang="zh-CN" sz="1800" kern="100">
                        <a:effectLst/>
                        <a:latin typeface="+mn-ea"/>
                        <a:ea typeface="+mn-ea"/>
                      </a:endParaRPr>
                    </a:p>
                  </a:txBody>
                  <a:tcPr marL="68580" marR="68580" marT="0" marB="0"/>
                </a:tc>
                <a:extLst>
                  <a:ext uri="{0D108BD9-81ED-4DB2-BD59-A6C34878D82A}">
                    <a16:rowId xmlns="" xmlns:a16="http://schemas.microsoft.com/office/drawing/2014/main" val="3274006720"/>
                  </a:ext>
                </a:extLst>
              </a:tr>
              <a:tr h="336037">
                <a:tc>
                  <a:txBody>
                    <a:bodyPr/>
                    <a:lstStyle/>
                    <a:p>
                      <a:pPr algn="l">
                        <a:spcAft>
                          <a:spcPts val="0"/>
                        </a:spcAft>
                      </a:pPr>
                      <a:r>
                        <a:rPr lang="en-US" sz="1800" kern="0">
                          <a:effectLst/>
                        </a:rPr>
                        <a:t>long getTime( )</a:t>
                      </a:r>
                      <a:endParaRPr lang="zh-CN" sz="1800" kern="100">
                        <a:effectLst/>
                        <a:latin typeface="+mn-ea"/>
                        <a:ea typeface="+mn-ea"/>
                      </a:endParaRPr>
                    </a:p>
                  </a:txBody>
                  <a:tcPr marL="68580" marR="68580" marT="0" marB="0"/>
                </a:tc>
                <a:tc>
                  <a:txBody>
                    <a:bodyPr/>
                    <a:lstStyle/>
                    <a:p>
                      <a:pPr algn="l">
                        <a:spcAft>
                          <a:spcPts val="0"/>
                        </a:spcAft>
                      </a:pPr>
                      <a:r>
                        <a:rPr lang="zh-CN" sz="1800" kern="0" dirty="0">
                          <a:effectLst/>
                        </a:rPr>
                        <a:t>返回自</a:t>
                      </a:r>
                      <a:r>
                        <a:rPr lang="en-US" sz="1800" kern="0" dirty="0">
                          <a:effectLst/>
                        </a:rPr>
                        <a:t>1970</a:t>
                      </a:r>
                      <a:r>
                        <a:rPr lang="zh-CN" sz="1800" kern="0" dirty="0">
                          <a:effectLst/>
                        </a:rPr>
                        <a:t>年</a:t>
                      </a:r>
                      <a:r>
                        <a:rPr lang="en-US" sz="1800" kern="0" dirty="0">
                          <a:effectLst/>
                        </a:rPr>
                        <a:t>1</a:t>
                      </a:r>
                      <a:r>
                        <a:rPr lang="zh-CN" sz="1800" kern="0" dirty="0">
                          <a:effectLst/>
                        </a:rPr>
                        <a:t>月</a:t>
                      </a:r>
                      <a:r>
                        <a:rPr lang="en-US" sz="1800" kern="0" dirty="0">
                          <a:effectLst/>
                        </a:rPr>
                        <a:t>1</a:t>
                      </a:r>
                      <a:r>
                        <a:rPr lang="zh-CN" sz="1800" kern="0" dirty="0">
                          <a:effectLst/>
                        </a:rPr>
                        <a:t>日起至今的毫秒数值</a:t>
                      </a:r>
                      <a:endParaRPr lang="zh-CN" sz="1800" kern="100" dirty="0">
                        <a:effectLst/>
                        <a:latin typeface="+mn-ea"/>
                        <a:ea typeface="+mn-ea"/>
                      </a:endParaRPr>
                    </a:p>
                  </a:txBody>
                  <a:tcPr marL="68580" marR="68580" marT="0" marB="0"/>
                </a:tc>
                <a:extLst>
                  <a:ext uri="{0D108BD9-81ED-4DB2-BD59-A6C34878D82A}">
                    <a16:rowId xmlns="" xmlns:a16="http://schemas.microsoft.com/office/drawing/2014/main" val="1607270331"/>
                  </a:ext>
                </a:extLst>
              </a:tr>
            </a:tbl>
          </a:graphicData>
        </a:graphic>
      </p:graphicFrame>
    </p:spTree>
    <p:extLst>
      <p:ext uri="{BB962C8B-B14F-4D97-AF65-F5344CB8AC3E}">
        <p14:creationId xmlns:p14="http://schemas.microsoft.com/office/powerpoint/2010/main" val="3441335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Calendar</a:t>
            </a:r>
            <a:r>
              <a:rPr lang="zh-CN" altLang="en-US" dirty="0"/>
              <a:t>（日历）</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35</a:t>
            </a:fld>
            <a:endParaRPr lang="zh-CN" altLang="en-US" dirty="0"/>
          </a:p>
        </p:txBody>
      </p:sp>
      <p:sp>
        <p:nvSpPr>
          <p:cNvPr id="4" name="内容占位符 3"/>
          <p:cNvSpPr>
            <a:spLocks noGrp="1"/>
          </p:cNvSpPr>
          <p:nvPr>
            <p:ph sz="quarter" idx="12"/>
          </p:nvPr>
        </p:nvSpPr>
        <p:spPr/>
        <p:txBody>
          <a:bodyPr/>
          <a:lstStyle/>
          <a:p>
            <a:r>
              <a:rPr lang="zh-CN" altLang="zh-CN" dirty="0"/>
              <a:t>抽象类</a:t>
            </a:r>
            <a:r>
              <a:rPr lang="en-US" altLang="zh-CN" dirty="0"/>
              <a:t>Calendar</a:t>
            </a:r>
            <a:r>
              <a:rPr lang="zh-CN" altLang="zh-CN" dirty="0"/>
              <a:t>提供了一组方法，这些方法允许将以毫秒为单位的时间转换为一组有用的分量：年、月、日、小时、分和秒</a:t>
            </a:r>
            <a:r>
              <a:rPr lang="zh-CN" altLang="zh-CN" dirty="0" smtClean="0"/>
              <a:t>。</a:t>
            </a:r>
            <a:endParaRPr lang="en-US" altLang="zh-CN" dirty="0" smtClean="0"/>
          </a:p>
          <a:p>
            <a:endParaRPr lang="en-US" altLang="zh-CN" dirty="0" smtClean="0"/>
          </a:p>
          <a:p>
            <a:r>
              <a:rPr lang="en-US" altLang="zh-CN" dirty="0" smtClean="0"/>
              <a:t>Calendar</a:t>
            </a:r>
            <a:r>
              <a:rPr lang="zh-CN" altLang="zh-CN" dirty="0"/>
              <a:t>定义了一些常量用于得到或设置日历分量：</a:t>
            </a:r>
            <a:r>
              <a:rPr lang="en-US" altLang="zh-CN" dirty="0"/>
              <a:t>AM</a:t>
            </a:r>
            <a:r>
              <a:rPr lang="zh-CN" altLang="zh-CN" dirty="0"/>
              <a:t>表示上午，</a:t>
            </a:r>
            <a:r>
              <a:rPr lang="en-US" altLang="zh-CN" dirty="0"/>
              <a:t>PM</a:t>
            </a:r>
            <a:r>
              <a:rPr lang="zh-CN" altLang="zh-CN" dirty="0"/>
              <a:t>表示下午，</a:t>
            </a:r>
            <a:r>
              <a:rPr lang="en-US" altLang="zh-CN" dirty="0"/>
              <a:t>MONDAY</a:t>
            </a:r>
            <a:r>
              <a:rPr lang="zh-CN" altLang="zh-CN" dirty="0"/>
              <a:t>表示星期一，</a:t>
            </a:r>
            <a:r>
              <a:rPr lang="en-US" altLang="zh-CN" dirty="0"/>
              <a:t>HOUR</a:t>
            </a:r>
            <a:r>
              <a:rPr lang="zh-CN" altLang="zh-CN" dirty="0"/>
              <a:t>表示小时，</a:t>
            </a:r>
            <a:r>
              <a:rPr lang="en-US" altLang="zh-CN" dirty="0"/>
              <a:t>DATE</a:t>
            </a:r>
            <a:r>
              <a:rPr lang="zh-CN" altLang="zh-CN" dirty="0"/>
              <a:t>表示月中的天，</a:t>
            </a:r>
            <a:r>
              <a:rPr lang="en-US" altLang="zh-CN" dirty="0" err="1"/>
              <a:t>DAY_OF_WEEK</a:t>
            </a:r>
            <a:r>
              <a:rPr lang="zh-CN" altLang="zh-CN" dirty="0"/>
              <a:t>表示星期中的天等。</a:t>
            </a:r>
            <a:endParaRPr lang="zh-CN" altLang="en-US" dirty="0"/>
          </a:p>
        </p:txBody>
      </p:sp>
    </p:spTree>
    <p:extLst>
      <p:ext uri="{BB962C8B-B14F-4D97-AF65-F5344CB8AC3E}">
        <p14:creationId xmlns:p14="http://schemas.microsoft.com/office/powerpoint/2010/main" val="1486999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Calendar</a:t>
            </a:r>
            <a:r>
              <a:rPr lang="zh-CN" altLang="en-US" dirty="0" smtClean="0"/>
              <a:t>主要函数</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36</a:t>
            </a:fld>
            <a:endParaRPr lang="zh-CN" altLang="en-US" dirty="0"/>
          </a:p>
        </p:txBody>
      </p:sp>
      <p:graphicFrame>
        <p:nvGraphicFramePr>
          <p:cNvPr id="5" name="内容占位符 4"/>
          <p:cNvGraphicFramePr>
            <a:graphicFrameLocks noGrp="1"/>
          </p:cNvGraphicFramePr>
          <p:nvPr>
            <p:ph sz="quarter" idx="12"/>
            <p:extLst>
              <p:ext uri="{D42A27DB-BD31-4B8C-83A1-F6EECF244321}">
                <p14:modId xmlns:p14="http://schemas.microsoft.com/office/powerpoint/2010/main" val="1724714471"/>
              </p:ext>
            </p:extLst>
          </p:nvPr>
        </p:nvGraphicFramePr>
        <p:xfrm>
          <a:off x="611560" y="1124744"/>
          <a:ext cx="8064128" cy="4640681"/>
        </p:xfrm>
        <a:graphic>
          <a:graphicData uri="http://schemas.openxmlformats.org/drawingml/2006/table">
            <a:tbl>
              <a:tblPr firstRow="1" firstCol="1" lastRow="1" lastCol="1" bandRow="1" bandCol="1">
                <a:tableStyleId>{69012ECD-51FC-41F1-AA8D-1B2483CD663E}</a:tableStyleId>
              </a:tblPr>
              <a:tblGrid>
                <a:gridCol w="3338447">
                  <a:extLst>
                    <a:ext uri="{9D8B030D-6E8A-4147-A177-3AD203B41FA5}">
                      <a16:colId xmlns="" xmlns:a16="http://schemas.microsoft.com/office/drawing/2014/main" val="2874887403"/>
                    </a:ext>
                  </a:extLst>
                </a:gridCol>
                <a:gridCol w="4725681">
                  <a:extLst>
                    <a:ext uri="{9D8B030D-6E8A-4147-A177-3AD203B41FA5}">
                      <a16:colId xmlns="" xmlns:a16="http://schemas.microsoft.com/office/drawing/2014/main" val="3414914495"/>
                    </a:ext>
                  </a:extLst>
                </a:gridCol>
              </a:tblGrid>
              <a:tr h="312431">
                <a:tc>
                  <a:txBody>
                    <a:bodyPr/>
                    <a:lstStyle/>
                    <a:p>
                      <a:pPr algn="l">
                        <a:spcAft>
                          <a:spcPts val="0"/>
                        </a:spcAft>
                      </a:pPr>
                      <a:r>
                        <a:rPr lang="zh-CN" sz="1800" kern="100">
                          <a:effectLst/>
                        </a:rPr>
                        <a:t>方法</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kern="100">
                          <a:effectLst/>
                        </a:rPr>
                        <a:t>描述</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033915735"/>
                  </a:ext>
                </a:extLst>
              </a:tr>
              <a:tr h="1026560">
                <a:tc>
                  <a:txBody>
                    <a:bodyPr/>
                    <a:lstStyle/>
                    <a:p>
                      <a:pPr algn="l">
                        <a:spcAft>
                          <a:spcPts val="0"/>
                        </a:spcAft>
                      </a:pPr>
                      <a:r>
                        <a:rPr lang="en-US" sz="1800" kern="0" dirty="0" smtClean="0">
                          <a:effectLst/>
                        </a:rPr>
                        <a:t>void </a:t>
                      </a:r>
                      <a:r>
                        <a:rPr lang="en-US" sz="1800" kern="0" dirty="0">
                          <a:effectLst/>
                        </a:rPr>
                        <a:t>add(int field, int amount)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将</a:t>
                      </a:r>
                      <a:r>
                        <a:rPr lang="en-US" sz="2400" b="0" kern="100" dirty="0">
                          <a:effectLst/>
                        </a:rPr>
                        <a:t>amount</a:t>
                      </a:r>
                      <a:r>
                        <a:rPr lang="zh-CN" sz="1800" b="0" kern="0" dirty="0">
                          <a:effectLst/>
                        </a:rPr>
                        <a:t>加到由</a:t>
                      </a:r>
                      <a:r>
                        <a:rPr lang="en-US" sz="2400" b="0" kern="100" dirty="0">
                          <a:effectLst/>
                        </a:rPr>
                        <a:t>field</a:t>
                      </a:r>
                      <a:r>
                        <a:rPr lang="zh-CN" sz="1800" b="0" kern="0" dirty="0">
                          <a:effectLst/>
                        </a:rPr>
                        <a:t>指定的时间或日期分量。为了实现减功能，可以加一个负数。</a:t>
                      </a:r>
                      <a:r>
                        <a:rPr lang="en-US" sz="2400" b="0" kern="100" dirty="0">
                          <a:effectLst/>
                        </a:rPr>
                        <a:t>field</a:t>
                      </a:r>
                      <a:r>
                        <a:rPr lang="zh-CN" sz="1800" b="0" kern="0" dirty="0">
                          <a:effectLst/>
                        </a:rPr>
                        <a:t>必须是由</a:t>
                      </a:r>
                      <a:r>
                        <a:rPr lang="en-US" sz="1800" b="0" kern="0" dirty="0">
                          <a:effectLst/>
                        </a:rPr>
                        <a:t>Calendar</a:t>
                      </a:r>
                      <a:r>
                        <a:rPr lang="zh-CN" sz="1800" b="0" kern="0" dirty="0">
                          <a:effectLst/>
                        </a:rPr>
                        <a:t>定义的域之一，例如</a:t>
                      </a:r>
                      <a:r>
                        <a:rPr lang="en-US" sz="1800" b="0" kern="0" dirty="0" err="1">
                          <a:effectLst/>
                        </a:rPr>
                        <a:t>Calendar.HOUR</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979278125"/>
                  </a:ext>
                </a:extLst>
              </a:tr>
              <a:tr h="312431">
                <a:tc>
                  <a:txBody>
                    <a:bodyPr/>
                    <a:lstStyle/>
                    <a:p>
                      <a:pPr algn="l">
                        <a:spcAft>
                          <a:spcPts val="0"/>
                        </a:spcAft>
                      </a:pPr>
                      <a:r>
                        <a:rPr lang="en-US" sz="1800" kern="0" dirty="0">
                          <a:effectLst/>
                        </a:rPr>
                        <a:t>final int </a:t>
                      </a:r>
                      <a:r>
                        <a:rPr lang="en-US" sz="1800" b="1" kern="0" dirty="0">
                          <a:effectLst/>
                        </a:rPr>
                        <a:t>get</a:t>
                      </a:r>
                      <a:r>
                        <a:rPr lang="en-US" sz="1800" kern="0" dirty="0">
                          <a:effectLst/>
                        </a:rPr>
                        <a:t>(int field)</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返回调用对象的一个分量的值。该分量由</a:t>
                      </a:r>
                      <a:r>
                        <a:rPr lang="en-US" sz="1800" b="0" kern="0" dirty="0">
                          <a:effectLst/>
                        </a:rPr>
                        <a:t>field</a:t>
                      </a:r>
                      <a:r>
                        <a:rPr lang="zh-CN" sz="1800" b="0" kern="0" dirty="0">
                          <a:effectLst/>
                        </a:rPr>
                        <a:t>指定。</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1455862055"/>
                  </a:ext>
                </a:extLst>
              </a:tr>
              <a:tr h="312431">
                <a:tc>
                  <a:txBody>
                    <a:bodyPr/>
                    <a:lstStyle/>
                    <a:p>
                      <a:pPr algn="l">
                        <a:spcAft>
                          <a:spcPts val="0"/>
                        </a:spcAft>
                      </a:pPr>
                      <a:r>
                        <a:rPr lang="en-US" sz="1800" kern="0" dirty="0">
                          <a:effectLst/>
                        </a:rPr>
                        <a:t>static Calendar </a:t>
                      </a:r>
                      <a:r>
                        <a:rPr lang="en-US" sz="1800" kern="0" dirty="0" err="1">
                          <a:effectLst/>
                        </a:rPr>
                        <a:t>getInstance</a:t>
                      </a:r>
                      <a:r>
                        <a:rPr lang="en-US" sz="1800" kern="0" dirty="0">
                          <a:effectLst/>
                        </a:rPr>
                        <a:t>( )</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对默认的地区和时区，返回一个</a:t>
                      </a:r>
                      <a:r>
                        <a:rPr lang="en-US" sz="1800" b="0" kern="0" dirty="0">
                          <a:effectLst/>
                        </a:rPr>
                        <a:t>Calendar</a:t>
                      </a:r>
                      <a:r>
                        <a:rPr lang="zh-CN" sz="1800" b="0" kern="0" dirty="0">
                          <a:effectLst/>
                        </a:rPr>
                        <a:t>对象</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034492143"/>
                  </a:ext>
                </a:extLst>
              </a:tr>
              <a:tr h="312431">
                <a:tc>
                  <a:txBody>
                    <a:bodyPr/>
                    <a:lstStyle/>
                    <a:p>
                      <a:pPr algn="l">
                        <a:spcAft>
                          <a:spcPts val="0"/>
                        </a:spcAft>
                      </a:pPr>
                      <a:r>
                        <a:rPr lang="en-US" sz="1800" kern="0">
                          <a:effectLst/>
                        </a:rPr>
                        <a:t>final Date getTime( )</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a:effectLst/>
                        </a:rPr>
                        <a:t>返回一个与调用对象的时间相等的</a:t>
                      </a:r>
                      <a:r>
                        <a:rPr lang="en-US" sz="1800" b="0" kern="0">
                          <a:effectLst/>
                        </a:rPr>
                        <a:t>Date</a:t>
                      </a:r>
                      <a:r>
                        <a:rPr lang="zh-CN" sz="1800" b="0" kern="0">
                          <a:effectLst/>
                        </a:rPr>
                        <a:t>对象</a:t>
                      </a:r>
                      <a:endParaRPr lang="zh-CN" sz="1800" b="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48879969"/>
                  </a:ext>
                </a:extLst>
              </a:tr>
              <a:tr h="312431">
                <a:tc>
                  <a:txBody>
                    <a:bodyPr/>
                    <a:lstStyle/>
                    <a:p>
                      <a:pPr algn="l">
                        <a:spcAft>
                          <a:spcPts val="0"/>
                        </a:spcAft>
                      </a:pPr>
                      <a:r>
                        <a:rPr lang="en-US" sz="1800" kern="0" dirty="0">
                          <a:effectLst/>
                        </a:rPr>
                        <a:t>final void </a:t>
                      </a:r>
                      <a:r>
                        <a:rPr lang="en-US" sz="1800" b="0" kern="0" dirty="0">
                          <a:effectLst/>
                        </a:rPr>
                        <a:t>set</a:t>
                      </a:r>
                      <a:r>
                        <a:rPr lang="en-US" sz="1800" kern="0" dirty="0">
                          <a:effectLst/>
                        </a:rPr>
                        <a:t>(int field, int </a:t>
                      </a:r>
                      <a:r>
                        <a:rPr lang="en-US" sz="1800" kern="0" dirty="0" err="1">
                          <a:effectLst/>
                        </a:rPr>
                        <a:t>val</a:t>
                      </a:r>
                      <a:r>
                        <a:rPr lang="en-US"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在调用对象中，设置</a:t>
                      </a:r>
                      <a:r>
                        <a:rPr lang="en-US" sz="1800" b="0" kern="0" dirty="0">
                          <a:effectLst/>
                        </a:rPr>
                        <a:t>field</a:t>
                      </a:r>
                      <a:r>
                        <a:rPr lang="zh-CN" sz="1800" b="0" kern="0" dirty="0">
                          <a:effectLst/>
                        </a:rPr>
                        <a:t>分量为</a:t>
                      </a:r>
                      <a:r>
                        <a:rPr lang="en-US" sz="1800" b="0" kern="0" dirty="0" err="1">
                          <a:effectLst/>
                        </a:rPr>
                        <a:t>val</a:t>
                      </a:r>
                      <a:r>
                        <a:rPr lang="zh-CN" sz="1800" b="0" kern="0" dirty="0">
                          <a:effectLst/>
                        </a:rPr>
                        <a:t>指定的值。</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819631459"/>
                  </a:ext>
                </a:extLst>
              </a:tr>
              <a:tr h="624863">
                <a:tc>
                  <a:txBody>
                    <a:bodyPr/>
                    <a:lstStyle/>
                    <a:p>
                      <a:pPr algn="l">
                        <a:spcAft>
                          <a:spcPts val="0"/>
                        </a:spcAft>
                      </a:pPr>
                      <a:r>
                        <a:rPr lang="en-US" sz="1800" kern="0" dirty="0">
                          <a:effectLst/>
                        </a:rPr>
                        <a:t>final void set(int year, int </a:t>
                      </a:r>
                      <a:r>
                        <a:rPr lang="en-US" sz="1800" kern="0" dirty="0" err="1">
                          <a:effectLst/>
                        </a:rPr>
                        <a:t>month,int</a:t>
                      </a:r>
                      <a:r>
                        <a:rPr lang="en-US" sz="1800" kern="0" dirty="0">
                          <a:effectLst/>
                        </a:rPr>
                        <a:t> </a:t>
                      </a:r>
                      <a:r>
                        <a:rPr lang="en-US" sz="1800" kern="0" dirty="0" err="1">
                          <a:effectLst/>
                        </a:rPr>
                        <a:t>dayOfMonth</a:t>
                      </a:r>
                      <a:r>
                        <a:rPr lang="en-US" sz="1800" kern="0" dirty="0">
                          <a:effectLst/>
                        </a:rPr>
                        <a:t>)</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设置年月日</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3530012250"/>
                  </a:ext>
                </a:extLst>
              </a:tr>
              <a:tr h="937294">
                <a:tc>
                  <a:txBody>
                    <a:bodyPr/>
                    <a:lstStyle/>
                    <a:p>
                      <a:pPr algn="l">
                        <a:spcAft>
                          <a:spcPts val="0"/>
                        </a:spcAft>
                      </a:pPr>
                      <a:r>
                        <a:rPr lang="en-US" sz="1800" kern="0" dirty="0">
                          <a:effectLst/>
                        </a:rPr>
                        <a:t>final void set(int year, int </a:t>
                      </a:r>
                      <a:r>
                        <a:rPr lang="en-US" sz="1800" kern="0" dirty="0" err="1">
                          <a:effectLst/>
                        </a:rPr>
                        <a:t>month,int</a:t>
                      </a:r>
                      <a:r>
                        <a:rPr lang="en-US" sz="1800" kern="0" dirty="0">
                          <a:effectLst/>
                        </a:rPr>
                        <a:t> </a:t>
                      </a:r>
                      <a:r>
                        <a:rPr lang="en-US" sz="1800" kern="0" dirty="0" err="1">
                          <a:effectLst/>
                        </a:rPr>
                        <a:t>dayOfMonth</a:t>
                      </a:r>
                      <a:r>
                        <a:rPr lang="en-US" sz="1800" kern="0" dirty="0">
                          <a:effectLst/>
                        </a:rPr>
                        <a:t>, int </a:t>
                      </a:r>
                      <a:r>
                        <a:rPr lang="en-US" sz="1800" kern="0" dirty="0" err="1">
                          <a:effectLst/>
                        </a:rPr>
                        <a:t>hours,int</a:t>
                      </a:r>
                      <a:r>
                        <a:rPr lang="en-US" sz="1800" kern="0" dirty="0">
                          <a:effectLst/>
                        </a:rPr>
                        <a:t> minutes)</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800" b="0" kern="0" dirty="0">
                          <a:effectLst/>
                        </a:rPr>
                        <a:t>设置各种日期和时间分量</a:t>
                      </a:r>
                      <a:endParaRPr lang="zh-CN" sz="1800" b="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 xmlns:a16="http://schemas.microsoft.com/office/drawing/2014/main" val="2962290647"/>
                  </a:ext>
                </a:extLst>
              </a:tr>
            </a:tbl>
          </a:graphicData>
        </a:graphic>
      </p:graphicFrame>
    </p:spTree>
    <p:extLst>
      <p:ext uri="{BB962C8B-B14F-4D97-AF65-F5344CB8AC3E}">
        <p14:creationId xmlns:p14="http://schemas.microsoft.com/office/powerpoint/2010/main" val="4108992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Calendar</a:t>
            </a:r>
            <a:r>
              <a:rPr lang="zh-CN" altLang="zh-CN"/>
              <a:t>类的使用</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37</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395536" y="791055"/>
            <a:ext cx="5143061" cy="2781961"/>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2932282" y="1484784"/>
            <a:ext cx="5572125" cy="218122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1259632" y="3805855"/>
            <a:ext cx="6067425" cy="2114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3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实用案例</a:t>
            </a:r>
            <a:r>
              <a:rPr lang="en-US" altLang="zh-CN" dirty="0"/>
              <a:t>5</a:t>
            </a:r>
            <a:r>
              <a:rPr lang="zh-CN" altLang="zh-CN" dirty="0"/>
              <a:t>：日期的格式化</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38</a:t>
            </a:fld>
            <a:endParaRPr lang="zh-CN" altLang="en-US" dirty="0"/>
          </a:p>
        </p:txBody>
      </p:sp>
      <p:sp>
        <p:nvSpPr>
          <p:cNvPr id="4" name="内容占位符 3"/>
          <p:cNvSpPr>
            <a:spLocks noGrp="1"/>
          </p:cNvSpPr>
          <p:nvPr>
            <p:ph sz="quarter" idx="12"/>
          </p:nvPr>
        </p:nvSpPr>
        <p:spPr/>
        <p:txBody>
          <a:bodyPr/>
          <a:lstStyle/>
          <a:p>
            <a:r>
              <a:rPr lang="zh-CN" altLang="zh-CN" dirty="0"/>
              <a:t>日历</a:t>
            </a:r>
            <a:r>
              <a:rPr lang="en-US" altLang="zh-CN" dirty="0"/>
              <a:t>Calendar</a:t>
            </a:r>
            <a:r>
              <a:rPr lang="zh-CN" altLang="zh-CN" dirty="0"/>
              <a:t>和</a:t>
            </a:r>
            <a:r>
              <a:rPr lang="en-US" altLang="zh-CN" dirty="0"/>
              <a:t>Date</a:t>
            </a:r>
            <a:r>
              <a:rPr lang="zh-CN" altLang="zh-CN" dirty="0"/>
              <a:t>的字符串显示默认为英文格式，为了显示为中文格式，上例创建了自定义函数</a:t>
            </a:r>
            <a:r>
              <a:rPr lang="zh-CN" altLang="zh-CN" dirty="0" smtClean="0"/>
              <a:t>。</a:t>
            </a:r>
            <a:endParaRPr lang="en-US" altLang="zh-CN" dirty="0" smtClean="0"/>
          </a:p>
          <a:p>
            <a:r>
              <a:rPr lang="zh-CN" altLang="zh-CN" dirty="0" smtClean="0"/>
              <a:t>现在</a:t>
            </a:r>
            <a:r>
              <a:rPr lang="zh-CN" altLang="zh-CN" dirty="0"/>
              <a:t>介绍一个工具类</a:t>
            </a:r>
            <a:r>
              <a:rPr lang="en-US" altLang="zh-CN" dirty="0" err="1"/>
              <a:t>java.text.SimpleDateFormat</a:t>
            </a:r>
            <a:r>
              <a:rPr lang="zh-CN" altLang="zh-CN" dirty="0"/>
              <a:t>格式化日期，</a:t>
            </a:r>
            <a:endParaRPr lang="zh-CN" altLang="en-US" dirty="0"/>
          </a:p>
        </p:txBody>
      </p:sp>
      <p:pic>
        <p:nvPicPr>
          <p:cNvPr id="5" name="图片 4"/>
          <p:cNvPicPr>
            <a:picLocks noChangeAspect="1"/>
          </p:cNvPicPr>
          <p:nvPr/>
        </p:nvPicPr>
        <p:blipFill>
          <a:blip r:embed="rId2"/>
          <a:stretch>
            <a:fillRect/>
          </a:stretch>
        </p:blipFill>
        <p:spPr>
          <a:xfrm>
            <a:off x="0" y="2060848"/>
            <a:ext cx="9082236" cy="444829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990798" y="2822969"/>
            <a:ext cx="8105775" cy="3686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530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6.7	Java</a:t>
            </a:r>
            <a:r>
              <a:rPr lang="zh-CN" altLang="en-US" dirty="0"/>
              <a:t>集合类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39</a:t>
            </a:fld>
            <a:endParaRPr lang="zh-CN" altLang="en-US" dirty="0"/>
          </a:p>
        </p:txBody>
      </p:sp>
      <p:sp>
        <p:nvSpPr>
          <p:cNvPr id="4" name="内容占位符 3"/>
          <p:cNvSpPr>
            <a:spLocks noGrp="1"/>
          </p:cNvSpPr>
          <p:nvPr>
            <p:ph sz="quarter" idx="12"/>
          </p:nvPr>
        </p:nvSpPr>
        <p:spPr/>
        <p:txBody>
          <a:bodyPr/>
          <a:lstStyle/>
          <a:p>
            <a:r>
              <a:rPr lang="zh-CN" altLang="zh-CN" dirty="0"/>
              <a:t>与数组类似，</a:t>
            </a:r>
            <a:r>
              <a:rPr lang="en-US" altLang="zh-CN" dirty="0"/>
              <a:t>Java</a:t>
            </a:r>
            <a:r>
              <a:rPr lang="zh-CN" altLang="zh-CN" dirty="0"/>
              <a:t>提供集合类的主要作用在于</a:t>
            </a:r>
            <a:r>
              <a:rPr lang="en-US" altLang="zh-CN" dirty="0"/>
              <a:t>“</a:t>
            </a:r>
            <a:r>
              <a:rPr lang="zh-CN" altLang="zh-CN" dirty="0"/>
              <a:t>保存多个数据</a:t>
            </a:r>
            <a:r>
              <a:rPr lang="en-US" altLang="zh-CN" dirty="0"/>
              <a:t>/</a:t>
            </a:r>
            <a:r>
              <a:rPr lang="zh-CN" altLang="zh-CN" dirty="0"/>
              <a:t>对象</a:t>
            </a:r>
            <a:r>
              <a:rPr lang="en-US" altLang="zh-CN" dirty="0"/>
              <a:t>”</a:t>
            </a:r>
            <a:r>
              <a:rPr lang="zh-CN" altLang="zh-CN" dirty="0"/>
              <a:t>，提供一种比数组下标存取方式更灵活的方法。</a:t>
            </a:r>
          </a:p>
          <a:p>
            <a:r>
              <a:rPr lang="zh-CN" altLang="zh-CN" dirty="0"/>
              <a:t>集合类存在</a:t>
            </a:r>
            <a:r>
              <a:rPr lang="en-US" altLang="zh-CN" dirty="0" err="1"/>
              <a:t>java.util</a:t>
            </a:r>
            <a:r>
              <a:rPr lang="zh-CN" altLang="zh-CN" dirty="0"/>
              <a:t>包中，主要分为三种</a:t>
            </a:r>
            <a:r>
              <a:rPr lang="zh-CN" altLang="zh-CN" dirty="0" smtClean="0"/>
              <a:t>：</a:t>
            </a:r>
            <a:endParaRPr lang="en-US" altLang="zh-CN" dirty="0" smtClean="0"/>
          </a:p>
          <a:p>
            <a:pPr lvl="1"/>
            <a:r>
              <a:rPr lang="en-US" altLang="zh-CN" dirty="0" smtClean="0"/>
              <a:t>Set</a:t>
            </a:r>
            <a:r>
              <a:rPr lang="zh-CN" altLang="zh-CN" dirty="0"/>
              <a:t>、</a:t>
            </a:r>
            <a:r>
              <a:rPr lang="en-US" altLang="zh-CN" dirty="0"/>
              <a:t>List</a:t>
            </a:r>
            <a:r>
              <a:rPr lang="zh-CN" altLang="zh-CN" dirty="0"/>
              <a:t>和</a:t>
            </a:r>
            <a:r>
              <a:rPr lang="en-US" altLang="zh-CN" dirty="0"/>
              <a:t>Map</a:t>
            </a:r>
            <a:r>
              <a:rPr lang="zh-CN" altLang="zh-CN" dirty="0" smtClean="0"/>
              <a:t>。</a:t>
            </a:r>
            <a:endParaRPr lang="en-US" altLang="zh-CN" dirty="0" smtClean="0"/>
          </a:p>
          <a:p>
            <a:pPr lvl="1"/>
            <a:r>
              <a:rPr lang="en-US" altLang="zh-CN" dirty="0" smtClean="0"/>
              <a:t>Set</a:t>
            </a:r>
            <a:r>
              <a:rPr lang="zh-CN" altLang="zh-CN" dirty="0"/>
              <a:t>表示不允许容纳重复元素的集合</a:t>
            </a:r>
            <a:r>
              <a:rPr lang="zh-CN" altLang="zh-CN" dirty="0" smtClean="0"/>
              <a:t>，</a:t>
            </a:r>
            <a:endParaRPr lang="en-US" altLang="zh-CN" dirty="0" smtClean="0"/>
          </a:p>
          <a:p>
            <a:pPr lvl="1"/>
            <a:r>
              <a:rPr lang="en-US" altLang="zh-CN" dirty="0" smtClean="0"/>
              <a:t>List</a:t>
            </a:r>
            <a:r>
              <a:rPr lang="zh-CN" altLang="zh-CN" dirty="0"/>
              <a:t>表示可以容纳重复元素的集合</a:t>
            </a:r>
            <a:r>
              <a:rPr lang="zh-CN" altLang="zh-CN" dirty="0" smtClean="0"/>
              <a:t>，</a:t>
            </a:r>
            <a:endParaRPr lang="en-US" altLang="zh-CN" dirty="0" smtClean="0"/>
          </a:p>
          <a:p>
            <a:pPr lvl="1"/>
            <a:r>
              <a:rPr lang="en-US" altLang="zh-CN" dirty="0" smtClean="0"/>
              <a:t>Map</a:t>
            </a:r>
            <a:r>
              <a:rPr lang="zh-CN" altLang="zh-CN" dirty="0"/>
              <a:t>表示存储键</a:t>
            </a:r>
            <a:r>
              <a:rPr lang="en-US" altLang="zh-CN" dirty="0"/>
              <a:t>/</a:t>
            </a:r>
            <a:r>
              <a:rPr lang="zh-CN" altLang="zh-CN" dirty="0"/>
              <a:t>值对的集合，每个键</a:t>
            </a:r>
            <a:r>
              <a:rPr lang="en-US" altLang="zh-CN" dirty="0"/>
              <a:t>/</a:t>
            </a:r>
            <a:r>
              <a:rPr lang="zh-CN" altLang="zh-CN" dirty="0"/>
              <a:t>值对称为一项。</a:t>
            </a:r>
          </a:p>
          <a:p>
            <a:r>
              <a:rPr lang="zh-CN" altLang="en-US" dirty="0" smtClean="0"/>
              <a:t>面向接口编程，先定义接口，再定义实现类</a:t>
            </a:r>
            <a:endParaRPr lang="zh-CN" altLang="en-US" dirty="0"/>
          </a:p>
        </p:txBody>
      </p:sp>
    </p:spTree>
    <p:extLst>
      <p:ext uri="{BB962C8B-B14F-4D97-AF65-F5344CB8AC3E}">
        <p14:creationId xmlns:p14="http://schemas.microsoft.com/office/powerpoint/2010/main" val="3805715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smtClean="0"/>
              <a:t>6.2 </a:t>
            </a:r>
            <a:r>
              <a:rPr lang="zh-CN" altLang="en-US" dirty="0" smtClean="0"/>
              <a:t>字符串类</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a:t>
            </a:fld>
            <a:endParaRPr lang="zh-CN" altLang="en-US" dirty="0"/>
          </a:p>
        </p:txBody>
      </p:sp>
      <p:sp>
        <p:nvSpPr>
          <p:cNvPr id="4" name="内容占位符 3"/>
          <p:cNvSpPr>
            <a:spLocks noGrp="1"/>
          </p:cNvSpPr>
          <p:nvPr>
            <p:ph sz="quarter" idx="12"/>
          </p:nvPr>
        </p:nvSpPr>
        <p:spPr/>
        <p:txBody>
          <a:bodyPr/>
          <a:lstStyle/>
          <a:p>
            <a:r>
              <a:rPr lang="en-US" altLang="zh-CN" b="1" dirty="0"/>
              <a:t>String</a:t>
            </a:r>
            <a:r>
              <a:rPr lang="zh-CN" altLang="zh-CN" dirty="0"/>
              <a:t>类位于</a:t>
            </a:r>
            <a:r>
              <a:rPr lang="en-US" altLang="zh-CN" dirty="0" err="1"/>
              <a:t>java.lang</a:t>
            </a:r>
            <a:r>
              <a:rPr lang="zh-CN" altLang="zh-CN" dirty="0"/>
              <a:t>包中，主要用来处理在</a:t>
            </a:r>
            <a:r>
              <a:rPr lang="zh-CN" altLang="zh-CN" dirty="0" smtClean="0"/>
              <a:t>初始化</a:t>
            </a:r>
            <a:r>
              <a:rPr lang="zh-CN" altLang="en-US" dirty="0" smtClean="0"/>
              <a:t>后</a:t>
            </a:r>
            <a:r>
              <a:rPr lang="zh-CN" altLang="zh-CN" dirty="0" smtClean="0"/>
              <a:t>其</a:t>
            </a:r>
            <a:r>
              <a:rPr lang="zh-CN" altLang="zh-CN" b="1" dirty="0"/>
              <a:t>内容不能被改变</a:t>
            </a:r>
            <a:r>
              <a:rPr lang="zh-CN" altLang="zh-CN" dirty="0"/>
              <a:t>的字符串</a:t>
            </a:r>
            <a:r>
              <a:rPr lang="zh-CN" altLang="zh-CN" dirty="0" smtClean="0"/>
              <a:t>。</a:t>
            </a:r>
            <a:endParaRPr lang="en-US" altLang="zh-CN" dirty="0" smtClean="0"/>
          </a:p>
          <a:p>
            <a:r>
              <a:rPr lang="zh-CN" altLang="zh-CN" dirty="0"/>
              <a:t>字符串常量是用双引号包含的一系列</a:t>
            </a:r>
            <a:r>
              <a:rPr lang="en-US" altLang="zh-CN" dirty="0"/>
              <a:t>Java</a:t>
            </a:r>
            <a:r>
              <a:rPr lang="zh-CN" altLang="zh-CN" dirty="0"/>
              <a:t>合法字符</a:t>
            </a:r>
            <a:r>
              <a:rPr lang="zh-CN" altLang="zh-CN" dirty="0" smtClean="0"/>
              <a:t>。</a:t>
            </a:r>
            <a:endParaRPr lang="en-US" altLang="zh-CN" dirty="0" smtClean="0"/>
          </a:p>
          <a:p>
            <a:pPr marL="457200" lvl="1" indent="0">
              <a:buNone/>
            </a:pPr>
            <a:r>
              <a:rPr lang="en-US" altLang="zh-CN" dirty="0"/>
              <a:t>"Java is </a:t>
            </a:r>
            <a:r>
              <a:rPr lang="en-US" altLang="zh-CN" dirty="0" smtClean="0"/>
              <a:t>great“</a:t>
            </a:r>
          </a:p>
          <a:p>
            <a:pPr marL="514350" indent="-457200"/>
            <a:r>
              <a:rPr lang="zh-CN" altLang="en-US" dirty="0" smtClean="0"/>
              <a:t>字符串构造</a:t>
            </a:r>
            <a:endParaRPr lang="en-US" altLang="zh-CN" dirty="0" smtClean="0"/>
          </a:p>
          <a:p>
            <a:pPr marL="914400" lvl="1" indent="-457200"/>
            <a:r>
              <a:rPr lang="en-US" altLang="zh-CN" dirty="0"/>
              <a:t>String s=new String("We are students</a:t>
            </a:r>
            <a:r>
              <a:rPr lang="en-US" altLang="zh-CN" dirty="0" smtClean="0"/>
              <a:t>");</a:t>
            </a:r>
          </a:p>
          <a:p>
            <a:pPr marL="914400" lvl="1" indent="-457200"/>
            <a:r>
              <a:rPr lang="en-US" altLang="zh-CN" dirty="0"/>
              <a:t>String s="We are students";</a:t>
            </a:r>
            <a:endParaRPr lang="zh-CN" altLang="zh-CN" dirty="0"/>
          </a:p>
          <a:p>
            <a:pPr marL="914400" lvl="1" indent="-457200"/>
            <a:r>
              <a:rPr lang="en-US" altLang="zh-CN" dirty="0"/>
              <a:t>char cDem0l[]={'2','3','4','5</a:t>
            </a:r>
            <a:r>
              <a:rPr lang="en-US" altLang="zh-CN" dirty="0" smtClean="0"/>
              <a:t>'};</a:t>
            </a:r>
          </a:p>
          <a:p>
            <a:pPr marL="857250" lvl="2" indent="0">
              <a:buNone/>
            </a:pPr>
            <a:r>
              <a:rPr lang="en-US" altLang="zh-CN" dirty="0"/>
              <a:t>String strDem01=new String(cDem0l);//</a:t>
            </a:r>
            <a:r>
              <a:rPr lang="zh-CN" altLang="en-US" dirty="0"/>
              <a:t>使用字符数组构造字符串</a:t>
            </a:r>
            <a:r>
              <a:rPr lang="zh-CN" altLang="en-US" dirty="0" smtClean="0"/>
              <a:t>。</a:t>
            </a:r>
            <a:endParaRPr lang="en-US" altLang="zh-CN" dirty="0" smtClean="0"/>
          </a:p>
          <a:p>
            <a:pPr lvl="1"/>
            <a:r>
              <a:rPr lang="en-US" altLang="zh-CN" dirty="0"/>
              <a:t>byte cDem0l[]={66,67,68}; </a:t>
            </a:r>
            <a:endParaRPr lang="en-US" altLang="zh-CN" dirty="0" smtClean="0"/>
          </a:p>
          <a:p>
            <a:pPr marL="914400" lvl="2" indent="0">
              <a:buNone/>
            </a:pPr>
            <a:r>
              <a:rPr lang="en-US" altLang="zh-CN" dirty="0" smtClean="0"/>
              <a:t>String </a:t>
            </a:r>
            <a:r>
              <a:rPr lang="en-US" altLang="zh-CN" dirty="0"/>
              <a:t>strDem01=new String(cDem0l);</a:t>
            </a:r>
            <a:endParaRPr lang="en-US" altLang="zh-CN" dirty="0" smtClean="0"/>
          </a:p>
          <a:p>
            <a:pPr marL="57150" indent="0">
              <a:buNone/>
            </a:pPr>
            <a:endParaRPr lang="en-US" altLang="zh-CN" dirty="0"/>
          </a:p>
          <a:p>
            <a:endParaRPr lang="zh-CN" altLang="zh-CN" dirty="0"/>
          </a:p>
          <a:p>
            <a:pPr>
              <a:buNone/>
            </a:pP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Collection</a:t>
            </a:r>
            <a:r>
              <a:rPr lang="zh-CN" altLang="en-US" dirty="0"/>
              <a:t>接口</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40</a:t>
            </a:fld>
            <a:endParaRPr lang="zh-CN" altLang="en-US" dirty="0"/>
          </a:p>
        </p:txBody>
      </p:sp>
      <p:sp>
        <p:nvSpPr>
          <p:cNvPr id="4" name="内容占位符 3"/>
          <p:cNvSpPr>
            <a:spLocks noGrp="1"/>
          </p:cNvSpPr>
          <p:nvPr>
            <p:ph sz="quarter" idx="12"/>
          </p:nvPr>
        </p:nvSpPr>
        <p:spPr/>
        <p:txBody>
          <a:bodyPr/>
          <a:lstStyle/>
          <a:p>
            <a:r>
              <a:rPr lang="en-US" altLang="zh-CN" dirty="0"/>
              <a:t>Collection</a:t>
            </a:r>
            <a:r>
              <a:rPr lang="zh-CN" altLang="en-US" dirty="0"/>
              <a:t>接口是构造集合框架的基础，它声明所有集合类都拥有的核心方法。</a:t>
            </a:r>
          </a:p>
          <a:p>
            <a:endParaRPr lang="zh-CN" altLang="en-US" dirty="0"/>
          </a:p>
        </p:txBody>
      </p:sp>
      <p:pic>
        <p:nvPicPr>
          <p:cNvPr id="5" name="图片 4"/>
          <p:cNvPicPr>
            <a:picLocks noChangeAspect="1"/>
          </p:cNvPicPr>
          <p:nvPr/>
        </p:nvPicPr>
        <p:blipFill>
          <a:blip r:embed="rId2"/>
          <a:stretch>
            <a:fillRect/>
          </a:stretch>
        </p:blipFill>
        <p:spPr>
          <a:xfrm>
            <a:off x="56940" y="1015983"/>
            <a:ext cx="9087060" cy="53076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665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实现</a:t>
            </a:r>
            <a:r>
              <a:rPr lang="en-US" altLang="zh-CN" dirty="0"/>
              <a:t>List</a:t>
            </a:r>
            <a:r>
              <a:rPr lang="zh-CN" altLang="en-US" dirty="0"/>
              <a:t>接口的类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41</a:t>
            </a:fld>
            <a:endParaRPr lang="zh-CN" altLang="en-US" dirty="0"/>
          </a:p>
        </p:txBody>
      </p:sp>
      <p:sp>
        <p:nvSpPr>
          <p:cNvPr id="4" name="内容占位符 3"/>
          <p:cNvSpPr>
            <a:spLocks noGrp="1"/>
          </p:cNvSpPr>
          <p:nvPr>
            <p:ph sz="quarter" idx="12"/>
          </p:nvPr>
        </p:nvSpPr>
        <p:spPr/>
        <p:txBody>
          <a:bodyPr/>
          <a:lstStyle/>
          <a:p>
            <a:endParaRPr lang="zh-CN" altLang="en-US" dirty="0"/>
          </a:p>
        </p:txBody>
      </p:sp>
      <p:pic>
        <p:nvPicPr>
          <p:cNvPr id="1026" name="Picture 2" descr="C:\Users\yangrl\AppData\Local\Temp\ksohtml\wps7458.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510470"/>
            <a:ext cx="7743825" cy="63341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1259632" y="4005064"/>
            <a:ext cx="1872208" cy="1080120"/>
          </a:xfrm>
          <a:prstGeom prst="rect">
            <a:avLst/>
          </a:prstGeom>
          <a:noFill/>
          <a:ln w="9525" cap="flat" cmpd="sng" algn="ctr">
            <a:solidFill>
              <a:schemeClr val="accent1"/>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algn="ctr"/>
            <a:endParaRPr lang="zh-CN" altLang="en-US"/>
          </a:p>
        </p:txBody>
      </p:sp>
      <p:sp>
        <p:nvSpPr>
          <p:cNvPr id="6" name="矩形 5"/>
          <p:cNvSpPr/>
          <p:nvPr/>
        </p:nvSpPr>
        <p:spPr bwMode="auto">
          <a:xfrm>
            <a:off x="3419872" y="5445224"/>
            <a:ext cx="4464496" cy="1007964"/>
          </a:xfrm>
          <a:prstGeom prst="rect">
            <a:avLst/>
          </a:prstGeom>
          <a:noFill/>
          <a:ln w="9525" cap="flat" cmpd="sng" algn="ctr">
            <a:solidFill>
              <a:schemeClr val="accent2"/>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2"/>
          </a:fontRef>
        </p:style>
        <p:txBody>
          <a:bodyPr vert="horz" wrap="square" lIns="91440" tIns="45720" rIns="91440" bIns="45720" numCol="1" rtlCol="0" anchor="t" anchorCtr="0" compatLnSpc="1">
            <a:prstTxWarp prst="textNoShape">
              <a:avLst/>
            </a:prstTxWarp>
          </a:bodyPr>
          <a:lstStyle/>
          <a:p>
            <a:pPr algn="ctr"/>
            <a:endParaRPr lang="zh-CN" altLang="en-US"/>
          </a:p>
        </p:txBody>
      </p:sp>
    </p:spTree>
    <p:extLst>
      <p:ext uri="{BB962C8B-B14F-4D97-AF65-F5344CB8AC3E}">
        <p14:creationId xmlns:p14="http://schemas.microsoft.com/office/powerpoint/2010/main" val="594739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ArrayList</a:t>
            </a:r>
            <a:r>
              <a:rPr lang="zh-CN" altLang="en-US" dirty="0"/>
              <a:t>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42</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79512" y="836712"/>
            <a:ext cx="6208601" cy="54006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3"/>
          <a:stretch>
            <a:fillRect/>
          </a:stretch>
        </p:blipFill>
        <p:spPr>
          <a:xfrm>
            <a:off x="1979712" y="772218"/>
            <a:ext cx="6756088" cy="45643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245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Set</a:t>
            </a:r>
            <a:r>
              <a:rPr lang="zh-CN" altLang="en-US" dirty="0"/>
              <a:t>接口的类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43</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1475656" y="981075"/>
            <a:ext cx="5961784" cy="54006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89384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HashSet</a:t>
            </a:r>
            <a:r>
              <a:rPr lang="zh-CN" altLang="en-US" dirty="0" smtClean="0"/>
              <a:t>类和</a:t>
            </a:r>
            <a:r>
              <a:rPr lang="en-US" altLang="zh-CN" dirty="0" err="1" smtClean="0"/>
              <a:t>TreeSet</a:t>
            </a:r>
            <a:r>
              <a:rPr lang="zh-CN" altLang="en-US" dirty="0" smtClean="0"/>
              <a:t>类</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44</a:t>
            </a:fld>
            <a:endParaRPr lang="zh-CN" altLang="en-US" dirty="0"/>
          </a:p>
        </p:txBody>
      </p:sp>
      <p:sp>
        <p:nvSpPr>
          <p:cNvPr id="4" name="内容占位符 3"/>
          <p:cNvSpPr>
            <a:spLocks noGrp="1"/>
          </p:cNvSpPr>
          <p:nvPr>
            <p:ph sz="quarter" idx="12"/>
          </p:nvPr>
        </p:nvSpPr>
        <p:spPr/>
        <p:txBody>
          <a:bodyPr>
            <a:normAutofit/>
          </a:bodyPr>
          <a:lstStyle/>
          <a:p>
            <a:r>
              <a:rPr lang="en-US" altLang="zh-CN" b="1" dirty="0" err="1"/>
              <a:t>HashSet</a:t>
            </a:r>
            <a:r>
              <a:rPr lang="zh-CN" altLang="en-US" dirty="0"/>
              <a:t>类的常用构造函数包括：</a:t>
            </a:r>
          </a:p>
          <a:p>
            <a:pPr lvl="1"/>
            <a:r>
              <a:rPr lang="en-US" altLang="zh-CN" b="1" dirty="0" err="1"/>
              <a:t>HashSet</a:t>
            </a:r>
            <a:r>
              <a:rPr lang="en-US" altLang="zh-CN" b="1" dirty="0"/>
              <a:t>( )</a:t>
            </a:r>
            <a:endParaRPr lang="en-US" altLang="zh-CN" dirty="0"/>
          </a:p>
          <a:p>
            <a:pPr lvl="1"/>
            <a:r>
              <a:rPr lang="en-US" altLang="zh-CN" b="1" dirty="0" err="1"/>
              <a:t>HashSet</a:t>
            </a:r>
            <a:r>
              <a:rPr lang="en-US" altLang="zh-CN" b="1" dirty="0"/>
              <a:t>(Collection c)</a:t>
            </a:r>
            <a:endParaRPr lang="en-US" altLang="zh-CN" dirty="0"/>
          </a:p>
          <a:p>
            <a:r>
              <a:rPr lang="en-US" altLang="zh-CN" b="1" dirty="0" err="1"/>
              <a:t>TreeSet</a:t>
            </a:r>
            <a:r>
              <a:rPr lang="zh-CN" altLang="en-US" dirty="0"/>
              <a:t>还提供下列方法：</a:t>
            </a:r>
          </a:p>
          <a:p>
            <a:pPr lvl="1"/>
            <a:r>
              <a:rPr lang="en-US" altLang="zh-CN" dirty="0"/>
              <a:t>Object first()</a:t>
            </a:r>
            <a:r>
              <a:rPr lang="zh-CN" altLang="en-US" dirty="0"/>
              <a:t>：</a:t>
            </a:r>
            <a:r>
              <a:rPr lang="en-US" altLang="zh-CN" dirty="0"/>
              <a:t>           </a:t>
            </a:r>
            <a:r>
              <a:rPr lang="zh-CN" altLang="en-US" dirty="0"/>
              <a:t>返回第一个（最低）元素。</a:t>
            </a:r>
          </a:p>
          <a:p>
            <a:pPr lvl="1"/>
            <a:r>
              <a:rPr lang="en-US" altLang="zh-CN" dirty="0"/>
              <a:t>Object last( )</a:t>
            </a:r>
            <a:r>
              <a:rPr lang="zh-CN" altLang="en-US" dirty="0"/>
              <a:t>：           返回最后一个（最高）元素。 </a:t>
            </a:r>
          </a:p>
          <a:p>
            <a:pPr lvl="1"/>
            <a:r>
              <a:rPr lang="en-US" altLang="zh-CN" dirty="0"/>
              <a:t>Object floor(Object e)</a:t>
            </a:r>
            <a:r>
              <a:rPr lang="zh-CN" altLang="en-US" dirty="0"/>
              <a:t>：返回小于等于给定元素的最大元素</a:t>
            </a:r>
            <a:r>
              <a:rPr lang="zh-CN" altLang="en-US" dirty="0" smtClean="0"/>
              <a:t>；</a:t>
            </a:r>
            <a:endParaRPr lang="en-US" altLang="zh-CN" dirty="0" smtClean="0"/>
          </a:p>
          <a:p>
            <a:pPr lvl="1"/>
            <a:r>
              <a:rPr lang="en-US" altLang="zh-CN" dirty="0" smtClean="0"/>
              <a:t>Object </a:t>
            </a:r>
            <a:r>
              <a:rPr lang="en-US" altLang="zh-CN" dirty="0"/>
              <a:t>higher((Object  e)</a:t>
            </a:r>
            <a:r>
              <a:rPr lang="zh-CN" altLang="en-US" dirty="0"/>
              <a:t>：返回大于给定元素的最小元素</a:t>
            </a:r>
            <a:r>
              <a:rPr lang="zh-CN" altLang="en-US" dirty="0" smtClean="0"/>
              <a:t>；</a:t>
            </a:r>
            <a:endParaRPr lang="en-US" altLang="zh-CN" dirty="0" smtClean="0"/>
          </a:p>
          <a:p>
            <a:pPr lvl="1"/>
            <a:r>
              <a:rPr lang="en-US" altLang="zh-CN" dirty="0" smtClean="0"/>
              <a:t>Object </a:t>
            </a:r>
            <a:r>
              <a:rPr lang="en-US" altLang="zh-CN" dirty="0"/>
              <a:t>lower(Object  e)</a:t>
            </a:r>
            <a:r>
              <a:rPr lang="zh-CN" altLang="en-US" dirty="0"/>
              <a:t>：返回小于给定元素的最大元素</a:t>
            </a:r>
            <a:r>
              <a:rPr lang="zh-CN" altLang="en-US" dirty="0" smtClean="0"/>
              <a:t>；</a:t>
            </a:r>
            <a:endParaRPr lang="en-US" altLang="zh-CN" dirty="0" smtClean="0"/>
          </a:p>
          <a:p>
            <a:pPr lvl="1"/>
            <a:r>
              <a:rPr lang="en-US" altLang="zh-CN" dirty="0" smtClean="0"/>
              <a:t>Object </a:t>
            </a:r>
            <a:r>
              <a:rPr lang="en-US" altLang="zh-CN" dirty="0" err="1"/>
              <a:t>pollFirst</a:t>
            </a:r>
            <a:r>
              <a:rPr lang="en-US" altLang="zh-CN" dirty="0"/>
              <a:t>( ) </a:t>
            </a:r>
            <a:r>
              <a:rPr lang="zh-CN" altLang="en-US" dirty="0"/>
              <a:t>：   获取并移除第一个（最低）元素</a:t>
            </a:r>
            <a:r>
              <a:rPr lang="zh-CN" altLang="en-US" dirty="0" smtClean="0"/>
              <a:t>；</a:t>
            </a:r>
            <a:endParaRPr lang="en-US" altLang="zh-CN" dirty="0"/>
          </a:p>
          <a:p>
            <a:pPr lvl="1"/>
            <a:r>
              <a:rPr lang="en-US" altLang="zh-CN" dirty="0"/>
              <a:t>Object </a:t>
            </a:r>
            <a:r>
              <a:rPr lang="en-US" altLang="zh-CN" dirty="0" err="1"/>
              <a:t>pollLast</a:t>
            </a:r>
            <a:r>
              <a:rPr lang="en-US" altLang="zh-CN" dirty="0"/>
              <a:t> ()  </a:t>
            </a:r>
            <a:r>
              <a:rPr lang="zh-CN" altLang="en-US" dirty="0" smtClean="0"/>
              <a:t>：</a:t>
            </a:r>
            <a:r>
              <a:rPr lang="zh-CN" altLang="en-US" dirty="0"/>
              <a:t>获取并移除最后一个（最高）元素</a:t>
            </a:r>
          </a:p>
          <a:p>
            <a:pPr lvl="1"/>
            <a:endParaRPr lang="en-US" altLang="zh-CN" dirty="0"/>
          </a:p>
          <a:p>
            <a:endParaRPr lang="zh-CN" altLang="en-US" dirty="0"/>
          </a:p>
        </p:txBody>
      </p:sp>
    </p:spTree>
    <p:extLst>
      <p:ext uri="{BB962C8B-B14F-4D97-AF65-F5344CB8AC3E}">
        <p14:creationId xmlns:p14="http://schemas.microsoft.com/office/powerpoint/2010/main" val="3215945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a:t>
            </a:r>
            <a:r>
              <a:rPr lang="zh-CN" altLang="en-US" dirty="0"/>
              <a:t>的使用</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45</a:t>
            </a:fld>
            <a:endParaRPr lang="zh-CN" altLang="en-US" dirty="0"/>
          </a:p>
        </p:txBody>
      </p:sp>
      <p:sp>
        <p:nvSpPr>
          <p:cNvPr id="4" name="内容占位符 3"/>
          <p:cNvSpPr>
            <a:spLocks noGrp="1"/>
          </p:cNvSpPr>
          <p:nvPr>
            <p:ph sz="quarter" idx="12"/>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23528" y="981075"/>
            <a:ext cx="5899753" cy="503031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1475656" y="1229754"/>
            <a:ext cx="6388673" cy="500253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4"/>
          <a:stretch>
            <a:fillRect/>
          </a:stretch>
        </p:blipFill>
        <p:spPr>
          <a:xfrm>
            <a:off x="2459608" y="1548606"/>
            <a:ext cx="6248400" cy="5038725"/>
          </a:xfrm>
          <a:prstGeom prst="rect">
            <a:avLst/>
          </a:prstGeom>
        </p:spPr>
      </p:pic>
    </p:spTree>
    <p:extLst>
      <p:ext uri="{BB962C8B-B14F-4D97-AF65-F5344CB8AC3E}">
        <p14:creationId xmlns:p14="http://schemas.microsoft.com/office/powerpoint/2010/main" val="8541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通过迭代接口访问集合类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46</a:t>
            </a:fld>
            <a:endParaRPr lang="zh-CN" altLang="en-US" dirty="0"/>
          </a:p>
        </p:txBody>
      </p:sp>
      <p:sp>
        <p:nvSpPr>
          <p:cNvPr id="4" name="内容占位符 3"/>
          <p:cNvSpPr>
            <a:spLocks noGrp="1"/>
          </p:cNvSpPr>
          <p:nvPr>
            <p:ph sz="quarter" idx="12"/>
          </p:nvPr>
        </p:nvSpPr>
        <p:spPr/>
        <p:txBody>
          <a:bodyPr/>
          <a:lstStyle/>
          <a:p>
            <a:r>
              <a:rPr lang="en-US" altLang="zh-CN" dirty="0"/>
              <a:t>Iterator</a:t>
            </a:r>
            <a:r>
              <a:rPr lang="zh-CN" altLang="en-US" dirty="0"/>
              <a:t>可以遍历集合中的元素，从而获得或删除元素。</a:t>
            </a:r>
            <a:r>
              <a:rPr lang="en-US" altLang="zh-CN" dirty="0" err="1"/>
              <a:t>ListIterator</a:t>
            </a:r>
            <a:r>
              <a:rPr lang="zh-CN" altLang="en-US" dirty="0"/>
              <a:t>继承</a:t>
            </a:r>
            <a:r>
              <a:rPr lang="en-US" altLang="zh-CN" dirty="0"/>
              <a:t>Iterator</a:t>
            </a:r>
            <a:r>
              <a:rPr lang="zh-CN" altLang="en-US" dirty="0"/>
              <a:t>，允许双向遍历列表，并可以修改。</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22334959"/>
              </p:ext>
            </p:extLst>
          </p:nvPr>
        </p:nvGraphicFramePr>
        <p:xfrm>
          <a:off x="755576" y="2780928"/>
          <a:ext cx="7416824" cy="2900340"/>
        </p:xfrm>
        <a:graphic>
          <a:graphicData uri="http://schemas.openxmlformats.org/drawingml/2006/table">
            <a:tbl>
              <a:tblPr>
                <a:tableStyleId>{5C22544A-7EE6-4342-B048-85BDC9FD1C3A}</a:tableStyleId>
              </a:tblPr>
              <a:tblGrid>
                <a:gridCol w="3312368">
                  <a:extLst>
                    <a:ext uri="{9D8B030D-6E8A-4147-A177-3AD203B41FA5}">
                      <a16:colId xmlns="" xmlns:a16="http://schemas.microsoft.com/office/drawing/2014/main" val="3593226022"/>
                    </a:ext>
                  </a:extLst>
                </a:gridCol>
                <a:gridCol w="4104456">
                  <a:extLst>
                    <a:ext uri="{9D8B030D-6E8A-4147-A177-3AD203B41FA5}">
                      <a16:colId xmlns="" xmlns:a16="http://schemas.microsoft.com/office/drawing/2014/main" val="2694932675"/>
                    </a:ext>
                  </a:extLst>
                </a:gridCol>
              </a:tblGrid>
              <a:tr h="450050">
                <a:tc>
                  <a:txBody>
                    <a:bodyPr/>
                    <a:lstStyle/>
                    <a:p>
                      <a:pPr marL="0" marR="0" algn="l">
                        <a:spcBef>
                          <a:spcPts val="0"/>
                        </a:spcBef>
                        <a:spcAft>
                          <a:spcPts val="0"/>
                        </a:spcAft>
                      </a:pPr>
                      <a:r>
                        <a:rPr lang="zh-CN" altLang="en-US" sz="2400" kern="100" dirty="0">
                          <a:effectLst/>
                        </a:rPr>
                        <a:t>方法</a:t>
                      </a:r>
                      <a:endParaRPr lang="zh-CN" altLang="en-US" sz="2400" kern="100" dirty="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100">
                          <a:effectLst/>
                        </a:rPr>
                        <a:t>描述</a:t>
                      </a:r>
                      <a:endParaRPr lang="zh-CN" alt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2181486065"/>
                  </a:ext>
                </a:extLst>
              </a:tr>
              <a:tr h="810090">
                <a:tc>
                  <a:txBody>
                    <a:bodyPr/>
                    <a:lstStyle/>
                    <a:p>
                      <a:pPr marL="0" marR="0" algn="l">
                        <a:spcBef>
                          <a:spcPts val="0"/>
                        </a:spcBef>
                        <a:spcAft>
                          <a:spcPts val="0"/>
                        </a:spcAft>
                      </a:pPr>
                      <a:r>
                        <a:rPr lang="en-US" sz="2400" kern="0">
                          <a:effectLst/>
                        </a:rPr>
                        <a:t>boolean hasNext(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a:effectLst/>
                        </a:rPr>
                        <a:t>如果存在更多的元素，则返回</a:t>
                      </a:r>
                      <a:r>
                        <a:rPr lang="en-US" sz="2400" kern="0">
                          <a:effectLst/>
                        </a:rPr>
                        <a:t>true，</a:t>
                      </a:r>
                      <a:r>
                        <a:rPr lang="zh-CN" altLang="en-US" sz="2400" kern="0">
                          <a:effectLst/>
                        </a:rPr>
                        <a:t>否则返回</a:t>
                      </a:r>
                      <a:r>
                        <a:rPr lang="en-US" sz="2400" kern="0">
                          <a:effectLst/>
                        </a:rPr>
                        <a:t>false</a:t>
                      </a:r>
                      <a:endParaRPr 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918729929"/>
                  </a:ext>
                </a:extLst>
              </a:tr>
              <a:tr h="810090">
                <a:tc>
                  <a:txBody>
                    <a:bodyPr/>
                    <a:lstStyle/>
                    <a:p>
                      <a:pPr marL="0" marR="0" algn="l">
                        <a:spcBef>
                          <a:spcPts val="0"/>
                        </a:spcBef>
                        <a:spcAft>
                          <a:spcPts val="0"/>
                        </a:spcAft>
                      </a:pPr>
                      <a:r>
                        <a:rPr lang="en-US" sz="2400" kern="0">
                          <a:effectLst/>
                        </a:rPr>
                        <a:t>Object next(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a:effectLst/>
                        </a:rPr>
                        <a:t>返回下一个元素。</a:t>
                      </a:r>
                      <a:endParaRPr lang="zh-CN" alt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2435410018"/>
                  </a:ext>
                </a:extLst>
              </a:tr>
              <a:tr h="810090">
                <a:tc>
                  <a:txBody>
                    <a:bodyPr/>
                    <a:lstStyle/>
                    <a:p>
                      <a:pPr marL="0" marR="0" algn="l">
                        <a:spcBef>
                          <a:spcPts val="0"/>
                        </a:spcBef>
                        <a:spcAft>
                          <a:spcPts val="0"/>
                        </a:spcAft>
                      </a:pPr>
                      <a:r>
                        <a:rPr lang="en-US" sz="2400" kern="0">
                          <a:effectLst/>
                        </a:rPr>
                        <a:t>void remove( )</a:t>
                      </a:r>
                      <a:endParaRPr lang="en-US" sz="24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2400" kern="0" dirty="0">
                          <a:effectLst/>
                        </a:rPr>
                        <a:t>从集合中删除当前元素。</a:t>
                      </a:r>
                      <a:endParaRPr lang="zh-CN" altLang="en-US" sz="2400" kern="100" dirty="0">
                        <a:effectLst/>
                        <a:latin typeface="Times New Roman" panose="02020603050405020304" pitchFamily="18" charset="0"/>
                      </a:endParaRPr>
                    </a:p>
                  </a:txBody>
                  <a:tcPr marL="68580" marR="68580"/>
                </a:tc>
                <a:extLst>
                  <a:ext uri="{0D108BD9-81ED-4DB2-BD59-A6C34878D82A}">
                    <a16:rowId xmlns="" xmlns:a16="http://schemas.microsoft.com/office/drawing/2014/main" val="3370787993"/>
                  </a:ext>
                </a:extLst>
              </a:tr>
            </a:tbl>
          </a:graphicData>
        </a:graphic>
      </p:graphicFrame>
    </p:spTree>
    <p:extLst>
      <p:ext uri="{BB962C8B-B14F-4D97-AF65-F5344CB8AC3E}">
        <p14:creationId xmlns:p14="http://schemas.microsoft.com/office/powerpoint/2010/main" val="38465118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Iterator</a:t>
            </a:r>
            <a:r>
              <a:rPr lang="zh-CN" altLang="en-US" dirty="0"/>
              <a:t>接口的使用</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47</a:t>
            </a:fld>
            <a:endParaRPr lang="zh-CN" altLang="en-US" dirty="0"/>
          </a:p>
        </p:txBody>
      </p:sp>
      <p:sp>
        <p:nvSpPr>
          <p:cNvPr id="4" name="内容占位符 3"/>
          <p:cNvSpPr>
            <a:spLocks noGrp="1"/>
          </p:cNvSpPr>
          <p:nvPr>
            <p:ph sz="quarter" idx="12"/>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619672" y="1052736"/>
            <a:ext cx="4968552" cy="54496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635298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对集合使用泛型</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48</a:t>
            </a:fld>
            <a:endParaRPr lang="zh-CN" altLang="en-US" dirty="0"/>
          </a:p>
        </p:txBody>
      </p:sp>
      <p:sp>
        <p:nvSpPr>
          <p:cNvPr id="7" name="矩形 6"/>
          <p:cNvSpPr/>
          <p:nvPr/>
        </p:nvSpPr>
        <p:spPr>
          <a:xfrm>
            <a:off x="502990" y="1094882"/>
            <a:ext cx="7885434" cy="4524315"/>
          </a:xfrm>
          <a:prstGeom prst="rect">
            <a:avLst/>
          </a:prstGeom>
        </p:spPr>
        <p:txBody>
          <a:bodyPr wrap="square">
            <a:spAutoFit/>
          </a:bodyPr>
          <a:lstStyle/>
          <a:p>
            <a:r>
              <a:rPr lang="en-US" altLang="zh-CN" i="1" dirty="0">
                <a:solidFill>
                  <a:srgbClr val="880000"/>
                </a:solidFill>
                <a:latin typeface="Source Code Pro"/>
              </a:rPr>
              <a:t>//</a:t>
            </a:r>
            <a:r>
              <a:rPr lang="zh-CN" altLang="en-US" i="1" dirty="0">
                <a:solidFill>
                  <a:srgbClr val="880000"/>
                </a:solidFill>
                <a:latin typeface="Source Code Pro"/>
              </a:rPr>
              <a:t>创建集合 保存</a:t>
            </a:r>
            <a:r>
              <a:rPr lang="en-US" altLang="zh-CN" i="1" dirty="0">
                <a:solidFill>
                  <a:srgbClr val="880000"/>
                </a:solidFill>
                <a:latin typeface="Source Code Pro"/>
              </a:rPr>
              <a:t>3</a:t>
            </a:r>
            <a:r>
              <a:rPr lang="zh-CN" altLang="en-US" i="1" dirty="0">
                <a:solidFill>
                  <a:srgbClr val="880000"/>
                </a:solidFill>
                <a:latin typeface="Source Code Pro"/>
              </a:rPr>
              <a:t>个学生</a:t>
            </a:r>
            <a:r>
              <a:rPr lang="zh-CN" altLang="en-US" dirty="0">
                <a:solidFill>
                  <a:srgbClr val="4F4F4F"/>
                </a:solidFill>
                <a:latin typeface="Source Code Pro"/>
              </a:rPr>
              <a:t> </a:t>
            </a:r>
            <a:r>
              <a:rPr lang="en-US" altLang="zh-CN" dirty="0">
                <a:solidFill>
                  <a:srgbClr val="4F4F4F"/>
                </a:solidFill>
                <a:latin typeface="Source Code Pro"/>
              </a:rPr>
              <a:t>ArrayList&lt;Student&gt; </a:t>
            </a:r>
            <a:endParaRPr lang="en-US" altLang="zh-CN" dirty="0" smtClean="0">
              <a:solidFill>
                <a:srgbClr val="4F4F4F"/>
              </a:solidFill>
              <a:latin typeface="Source Code Pro"/>
            </a:endParaRPr>
          </a:p>
          <a:p>
            <a:r>
              <a:rPr lang="en-US" altLang="zh-CN" dirty="0" smtClean="0">
                <a:solidFill>
                  <a:srgbClr val="4F4F4F"/>
                </a:solidFill>
                <a:latin typeface="Source Code Pro"/>
              </a:rPr>
              <a:t>students </a:t>
            </a:r>
            <a:r>
              <a:rPr lang="en-US" altLang="zh-CN" dirty="0">
                <a:solidFill>
                  <a:srgbClr val="4F4F4F"/>
                </a:solidFill>
                <a:latin typeface="Source Code Pro"/>
              </a:rPr>
              <a:t>= </a:t>
            </a:r>
            <a:r>
              <a:rPr lang="en-US" altLang="zh-CN" dirty="0">
                <a:solidFill>
                  <a:srgbClr val="000088"/>
                </a:solidFill>
                <a:latin typeface="Source Code Pro"/>
              </a:rPr>
              <a:t>new</a:t>
            </a:r>
            <a:r>
              <a:rPr lang="en-US" altLang="zh-CN" dirty="0">
                <a:solidFill>
                  <a:srgbClr val="4F4F4F"/>
                </a:solidFill>
                <a:latin typeface="Source Code Pro"/>
              </a:rPr>
              <a:t> ArrayList&lt;&gt;(); </a:t>
            </a:r>
            <a:r>
              <a:rPr lang="en-US" altLang="zh-CN" dirty="0" err="1">
                <a:solidFill>
                  <a:srgbClr val="4F4F4F"/>
                </a:solidFill>
                <a:latin typeface="Source Code Pro"/>
              </a:rPr>
              <a:t>students.add</a:t>
            </a:r>
            <a:r>
              <a:rPr lang="en-US" altLang="zh-CN" dirty="0">
                <a:solidFill>
                  <a:srgbClr val="4F4F4F"/>
                </a:solidFill>
                <a:latin typeface="Source Code Pro"/>
              </a:rPr>
              <a:t>(</a:t>
            </a:r>
            <a:r>
              <a:rPr lang="en-US" altLang="zh-CN" dirty="0">
                <a:solidFill>
                  <a:srgbClr val="000088"/>
                </a:solidFill>
                <a:latin typeface="Source Code Pro"/>
              </a:rPr>
              <a:t>new</a:t>
            </a:r>
            <a:r>
              <a:rPr lang="en-US" altLang="zh-CN" dirty="0">
                <a:solidFill>
                  <a:srgbClr val="4F4F4F"/>
                </a:solidFill>
                <a:latin typeface="Source Code Pro"/>
              </a:rPr>
              <a:t> Student(</a:t>
            </a:r>
            <a:r>
              <a:rPr lang="en-US" altLang="zh-CN" dirty="0">
                <a:solidFill>
                  <a:srgbClr val="009900"/>
                </a:solidFill>
                <a:latin typeface="Source Code Pro"/>
              </a:rPr>
              <a:t>"lbw"</a:t>
            </a:r>
            <a:r>
              <a:rPr lang="en-US" altLang="zh-CN" dirty="0">
                <a:solidFill>
                  <a:srgbClr val="4F4F4F"/>
                </a:solidFill>
                <a:latin typeface="Source Code Pro"/>
              </a:rPr>
              <a:t>, </a:t>
            </a:r>
            <a:r>
              <a:rPr lang="en-US" altLang="zh-CN" dirty="0">
                <a:solidFill>
                  <a:srgbClr val="006666"/>
                </a:solidFill>
                <a:latin typeface="Source Code Pro"/>
              </a:rPr>
              <a:t>21</a:t>
            </a:r>
            <a:r>
              <a:rPr lang="en-US" altLang="zh-CN" dirty="0">
                <a:solidFill>
                  <a:srgbClr val="4F4F4F"/>
                </a:solidFill>
                <a:latin typeface="Source Code Pro"/>
              </a:rPr>
              <a:t>)); </a:t>
            </a:r>
            <a:endParaRPr lang="en-US" altLang="zh-CN" dirty="0" smtClean="0">
              <a:solidFill>
                <a:srgbClr val="4F4F4F"/>
              </a:solidFill>
              <a:latin typeface="Source Code Pro"/>
            </a:endParaRPr>
          </a:p>
          <a:p>
            <a:r>
              <a:rPr lang="en-US" altLang="zh-CN" dirty="0" err="1" smtClean="0">
                <a:solidFill>
                  <a:srgbClr val="4F4F4F"/>
                </a:solidFill>
                <a:latin typeface="Source Code Pro"/>
              </a:rPr>
              <a:t>students.add</a:t>
            </a:r>
            <a:r>
              <a:rPr lang="en-US" altLang="zh-CN" dirty="0" smtClean="0">
                <a:solidFill>
                  <a:srgbClr val="4F4F4F"/>
                </a:solidFill>
                <a:latin typeface="Source Code Pro"/>
              </a:rPr>
              <a:t>(</a:t>
            </a:r>
            <a:r>
              <a:rPr lang="en-US" altLang="zh-CN" dirty="0" smtClean="0">
                <a:solidFill>
                  <a:srgbClr val="000088"/>
                </a:solidFill>
                <a:latin typeface="Source Code Pro"/>
              </a:rPr>
              <a:t>new</a:t>
            </a:r>
            <a:r>
              <a:rPr lang="en-US" altLang="zh-CN" dirty="0" smtClean="0">
                <a:solidFill>
                  <a:srgbClr val="4F4F4F"/>
                </a:solidFill>
                <a:latin typeface="Source Code Pro"/>
              </a:rPr>
              <a:t> </a:t>
            </a:r>
            <a:r>
              <a:rPr lang="en-US" altLang="zh-CN" dirty="0">
                <a:solidFill>
                  <a:srgbClr val="4F4F4F"/>
                </a:solidFill>
                <a:latin typeface="Source Code Pro"/>
              </a:rPr>
              <a:t>Student(</a:t>
            </a:r>
            <a:r>
              <a:rPr lang="en-US" altLang="zh-CN" dirty="0">
                <a:solidFill>
                  <a:srgbClr val="009900"/>
                </a:solidFill>
                <a:latin typeface="Source Code Pro"/>
              </a:rPr>
              <a:t>"white"</a:t>
            </a:r>
            <a:r>
              <a:rPr lang="en-US" altLang="zh-CN" dirty="0">
                <a:solidFill>
                  <a:srgbClr val="4F4F4F"/>
                </a:solidFill>
                <a:latin typeface="Source Code Pro"/>
              </a:rPr>
              <a:t>, </a:t>
            </a:r>
            <a:r>
              <a:rPr lang="en-US" altLang="zh-CN" dirty="0">
                <a:solidFill>
                  <a:srgbClr val="006666"/>
                </a:solidFill>
                <a:latin typeface="Source Code Pro"/>
              </a:rPr>
              <a:t>20</a:t>
            </a:r>
            <a:r>
              <a:rPr lang="en-US" altLang="zh-CN" dirty="0" smtClean="0">
                <a:solidFill>
                  <a:srgbClr val="4F4F4F"/>
                </a:solidFill>
                <a:latin typeface="Source Code Pro"/>
              </a:rPr>
              <a:t>));</a:t>
            </a:r>
          </a:p>
          <a:p>
            <a:r>
              <a:rPr lang="en-US" altLang="zh-CN" dirty="0" err="1" smtClean="0">
                <a:solidFill>
                  <a:srgbClr val="4F4F4F"/>
                </a:solidFill>
                <a:latin typeface="Source Code Pro"/>
              </a:rPr>
              <a:t>students.add</a:t>
            </a:r>
            <a:r>
              <a:rPr lang="en-US" altLang="zh-CN" dirty="0" smtClean="0">
                <a:solidFill>
                  <a:srgbClr val="4F4F4F"/>
                </a:solidFill>
                <a:latin typeface="Source Code Pro"/>
              </a:rPr>
              <a:t>(</a:t>
            </a:r>
            <a:r>
              <a:rPr lang="en-US" altLang="zh-CN" dirty="0" smtClean="0">
                <a:solidFill>
                  <a:srgbClr val="000088"/>
                </a:solidFill>
                <a:latin typeface="Source Code Pro"/>
              </a:rPr>
              <a:t>new</a:t>
            </a:r>
            <a:r>
              <a:rPr lang="en-US" altLang="zh-CN" dirty="0" smtClean="0">
                <a:solidFill>
                  <a:srgbClr val="4F4F4F"/>
                </a:solidFill>
                <a:latin typeface="Source Code Pro"/>
              </a:rPr>
              <a:t> </a:t>
            </a:r>
            <a:r>
              <a:rPr lang="en-US" altLang="zh-CN" dirty="0">
                <a:solidFill>
                  <a:srgbClr val="4F4F4F"/>
                </a:solidFill>
                <a:latin typeface="Source Code Pro"/>
              </a:rPr>
              <a:t>Student(</a:t>
            </a:r>
            <a:r>
              <a:rPr lang="en-US" altLang="zh-CN" dirty="0">
                <a:solidFill>
                  <a:srgbClr val="009900"/>
                </a:solidFill>
                <a:latin typeface="Source Code Pro"/>
              </a:rPr>
              <a:t>"</a:t>
            </a:r>
            <a:r>
              <a:rPr lang="en-US" altLang="zh-CN" dirty="0" err="1">
                <a:solidFill>
                  <a:srgbClr val="009900"/>
                </a:solidFill>
                <a:latin typeface="Source Code Pro"/>
              </a:rPr>
              <a:t>wwk</a:t>
            </a:r>
            <a:r>
              <a:rPr lang="en-US" altLang="zh-CN" dirty="0">
                <a:solidFill>
                  <a:srgbClr val="009900"/>
                </a:solidFill>
                <a:latin typeface="Source Code Pro"/>
              </a:rPr>
              <a:t>"</a:t>
            </a:r>
            <a:r>
              <a:rPr lang="en-US" altLang="zh-CN" dirty="0">
                <a:solidFill>
                  <a:srgbClr val="4F4F4F"/>
                </a:solidFill>
                <a:latin typeface="Source Code Pro"/>
              </a:rPr>
              <a:t>, </a:t>
            </a:r>
            <a:r>
              <a:rPr lang="en-US" altLang="zh-CN" dirty="0">
                <a:solidFill>
                  <a:srgbClr val="006666"/>
                </a:solidFill>
                <a:latin typeface="Source Code Pro"/>
              </a:rPr>
              <a:t>19</a:t>
            </a:r>
            <a:r>
              <a:rPr lang="en-US" altLang="zh-CN" dirty="0">
                <a:solidFill>
                  <a:srgbClr val="4F4F4F"/>
                </a:solidFill>
                <a:latin typeface="Source Code Pro"/>
              </a:rPr>
              <a:t>)); </a:t>
            </a:r>
            <a:endParaRPr lang="en-US" altLang="zh-CN" dirty="0" smtClean="0">
              <a:solidFill>
                <a:srgbClr val="4F4F4F"/>
              </a:solidFill>
              <a:latin typeface="Source Code Pro"/>
            </a:endParaRPr>
          </a:p>
          <a:p>
            <a:endParaRPr lang="en-US" altLang="zh-CN" dirty="0" smtClean="0">
              <a:solidFill>
                <a:srgbClr val="4F4F4F"/>
              </a:solidFill>
              <a:latin typeface="Source Code Pro"/>
            </a:endParaRPr>
          </a:p>
          <a:p>
            <a:r>
              <a:rPr lang="en-US" altLang="zh-CN" i="1" dirty="0" smtClean="0">
                <a:solidFill>
                  <a:srgbClr val="880000"/>
                </a:solidFill>
                <a:latin typeface="Source Code Pro"/>
              </a:rPr>
              <a:t>//</a:t>
            </a:r>
            <a:r>
              <a:rPr lang="zh-CN" altLang="en-US" i="1" dirty="0">
                <a:solidFill>
                  <a:srgbClr val="880000"/>
                </a:solidFill>
                <a:latin typeface="Source Code Pro"/>
              </a:rPr>
              <a:t>获取迭代器</a:t>
            </a:r>
            <a:r>
              <a:rPr lang="zh-CN" altLang="en-US" dirty="0">
                <a:solidFill>
                  <a:srgbClr val="4F4F4F"/>
                </a:solidFill>
                <a:latin typeface="Source Code Pro"/>
              </a:rPr>
              <a:t> </a:t>
            </a:r>
            <a:r>
              <a:rPr lang="en-US" altLang="zh-CN" dirty="0" err="1">
                <a:solidFill>
                  <a:srgbClr val="4F4F4F"/>
                </a:solidFill>
                <a:latin typeface="Source Code Pro"/>
              </a:rPr>
              <a:t>ListIterator</a:t>
            </a:r>
            <a:r>
              <a:rPr lang="en-US" altLang="zh-CN" dirty="0">
                <a:solidFill>
                  <a:srgbClr val="4F4F4F"/>
                </a:solidFill>
                <a:latin typeface="Source Code Pro"/>
              </a:rPr>
              <a:t>&lt;Student&gt; </a:t>
            </a:r>
            <a:endParaRPr lang="en-US" altLang="zh-CN" dirty="0" smtClean="0">
              <a:solidFill>
                <a:srgbClr val="4F4F4F"/>
              </a:solidFill>
              <a:latin typeface="Source Code Pro"/>
            </a:endParaRPr>
          </a:p>
          <a:p>
            <a:r>
              <a:rPr lang="en-US" altLang="zh-CN" dirty="0" err="1" smtClean="0">
                <a:solidFill>
                  <a:srgbClr val="4F4F4F"/>
                </a:solidFill>
                <a:latin typeface="Source Code Pro"/>
              </a:rPr>
              <a:t>listIterator</a:t>
            </a:r>
            <a:r>
              <a:rPr lang="en-US" altLang="zh-CN" dirty="0" smtClean="0">
                <a:solidFill>
                  <a:srgbClr val="4F4F4F"/>
                </a:solidFill>
                <a:latin typeface="Source Code Pro"/>
              </a:rPr>
              <a:t> </a:t>
            </a:r>
            <a:r>
              <a:rPr lang="en-US" altLang="zh-CN" dirty="0">
                <a:solidFill>
                  <a:srgbClr val="4F4F4F"/>
                </a:solidFill>
                <a:latin typeface="Source Code Pro"/>
              </a:rPr>
              <a:t>= </a:t>
            </a:r>
            <a:r>
              <a:rPr lang="en-US" altLang="zh-CN" dirty="0" err="1">
                <a:solidFill>
                  <a:srgbClr val="4F4F4F"/>
                </a:solidFill>
                <a:latin typeface="Source Code Pro"/>
              </a:rPr>
              <a:t>students.listIterator</a:t>
            </a:r>
            <a:r>
              <a:rPr lang="en-US" altLang="zh-CN" dirty="0">
                <a:solidFill>
                  <a:srgbClr val="4F4F4F"/>
                </a:solidFill>
                <a:latin typeface="Source Code Pro"/>
              </a:rPr>
              <a:t>(); </a:t>
            </a:r>
            <a:endParaRPr lang="en-US" altLang="zh-CN" dirty="0" smtClean="0">
              <a:solidFill>
                <a:srgbClr val="4F4F4F"/>
              </a:solidFill>
              <a:latin typeface="Source Code Pro"/>
            </a:endParaRPr>
          </a:p>
          <a:p>
            <a:r>
              <a:rPr lang="en-US" altLang="zh-CN" dirty="0" smtClean="0">
                <a:solidFill>
                  <a:srgbClr val="4F4F4F"/>
                </a:solidFill>
                <a:latin typeface="Source Code Pro"/>
              </a:rPr>
              <a:t>Student </a:t>
            </a:r>
            <a:r>
              <a:rPr lang="en-US" altLang="zh-CN" dirty="0" err="1">
                <a:solidFill>
                  <a:srgbClr val="4F4F4F"/>
                </a:solidFill>
                <a:latin typeface="Source Code Pro"/>
              </a:rPr>
              <a:t>student</a:t>
            </a:r>
            <a:r>
              <a:rPr lang="en-US" altLang="zh-CN" dirty="0">
                <a:solidFill>
                  <a:srgbClr val="4F4F4F"/>
                </a:solidFill>
                <a:latin typeface="Source Code Pro"/>
              </a:rPr>
              <a:t> = </a:t>
            </a:r>
            <a:r>
              <a:rPr lang="en-US" altLang="zh-CN" dirty="0" err="1">
                <a:solidFill>
                  <a:srgbClr val="4F4F4F"/>
                </a:solidFill>
                <a:latin typeface="Source Code Pro"/>
              </a:rPr>
              <a:t>listIterator</a:t>
            </a:r>
            <a:r>
              <a:rPr lang="en-US" altLang="zh-CN" dirty="0">
                <a:solidFill>
                  <a:srgbClr val="4F4F4F"/>
                </a:solidFill>
                <a:latin typeface="Source Code Pro"/>
              </a:rPr>
              <a:t> = </a:t>
            </a:r>
            <a:r>
              <a:rPr lang="en-US" altLang="zh-CN" dirty="0" err="1">
                <a:solidFill>
                  <a:srgbClr val="4F4F4F"/>
                </a:solidFill>
                <a:latin typeface="Source Code Pro"/>
              </a:rPr>
              <a:t>student.listIterator</a:t>
            </a:r>
            <a:r>
              <a:rPr lang="en-US" altLang="zh-CN" dirty="0">
                <a:solidFill>
                  <a:srgbClr val="4F4F4F"/>
                </a:solidFill>
                <a:latin typeface="Source Code Pro"/>
              </a:rPr>
              <a:t>(); </a:t>
            </a:r>
            <a:endParaRPr lang="en-US" altLang="zh-CN" dirty="0" smtClean="0">
              <a:solidFill>
                <a:srgbClr val="4F4F4F"/>
              </a:solidFill>
              <a:latin typeface="Source Code Pro"/>
            </a:endParaRPr>
          </a:p>
          <a:p>
            <a:r>
              <a:rPr lang="en-US" altLang="zh-CN" dirty="0" smtClean="0">
                <a:solidFill>
                  <a:srgbClr val="4F4F4F"/>
                </a:solidFill>
                <a:latin typeface="Source Code Pro"/>
              </a:rPr>
              <a:t>Student </a:t>
            </a:r>
            <a:r>
              <a:rPr lang="en-US" altLang="zh-CN" dirty="0" err="1">
                <a:solidFill>
                  <a:srgbClr val="4F4F4F"/>
                </a:solidFill>
                <a:latin typeface="Source Code Pro"/>
              </a:rPr>
              <a:t>student</a:t>
            </a:r>
            <a:r>
              <a:rPr lang="en-US" altLang="zh-CN" dirty="0">
                <a:solidFill>
                  <a:srgbClr val="4F4F4F"/>
                </a:solidFill>
                <a:latin typeface="Source Code Pro"/>
              </a:rPr>
              <a:t> = </a:t>
            </a:r>
            <a:r>
              <a:rPr lang="en-US" altLang="zh-CN" dirty="0" err="1">
                <a:solidFill>
                  <a:srgbClr val="4F4F4F"/>
                </a:solidFill>
                <a:latin typeface="Source Code Pro"/>
              </a:rPr>
              <a:t>listIterator.next</a:t>
            </a:r>
            <a:r>
              <a:rPr lang="en-US" altLang="zh-CN" dirty="0">
                <a:solidFill>
                  <a:srgbClr val="4F4F4F"/>
                </a:solidFill>
                <a:latin typeface="Source Code Pro"/>
              </a:rPr>
              <a:t>(); </a:t>
            </a:r>
            <a:endParaRPr lang="en-US" altLang="zh-CN" dirty="0" smtClean="0">
              <a:solidFill>
                <a:srgbClr val="4F4F4F"/>
              </a:solidFill>
              <a:latin typeface="Source Code Pro"/>
            </a:endParaRPr>
          </a:p>
          <a:p>
            <a:r>
              <a:rPr lang="en-US" altLang="zh-CN" dirty="0" err="1" smtClean="0">
                <a:solidFill>
                  <a:srgbClr val="4F4F4F"/>
                </a:solidFill>
                <a:latin typeface="Source Code Pro"/>
              </a:rPr>
              <a:t>System.</a:t>
            </a:r>
            <a:r>
              <a:rPr lang="en-US" altLang="zh-CN" dirty="0" err="1" smtClean="0">
                <a:solidFill>
                  <a:srgbClr val="000088"/>
                </a:solidFill>
                <a:latin typeface="Source Code Pro"/>
              </a:rPr>
              <a:t>out</a:t>
            </a:r>
            <a:r>
              <a:rPr lang="en-US" altLang="zh-CN" dirty="0" err="1" smtClean="0">
                <a:solidFill>
                  <a:srgbClr val="4F4F4F"/>
                </a:solidFill>
                <a:latin typeface="Source Code Pro"/>
              </a:rPr>
              <a:t>.println</a:t>
            </a:r>
            <a:r>
              <a:rPr lang="en-US" altLang="zh-CN" dirty="0" smtClean="0">
                <a:solidFill>
                  <a:srgbClr val="4F4F4F"/>
                </a:solidFill>
                <a:latin typeface="Source Code Pro"/>
              </a:rPr>
              <a:t>(student</a:t>
            </a:r>
            <a:r>
              <a:rPr lang="en-US" altLang="zh-CN" dirty="0">
                <a:solidFill>
                  <a:srgbClr val="4F4F4F"/>
                </a:solidFill>
                <a:latin typeface="Source Code Pro"/>
              </a:rPr>
              <a:t>); </a:t>
            </a:r>
            <a:endParaRPr lang="en-US" altLang="zh-CN" dirty="0" smtClean="0">
              <a:solidFill>
                <a:srgbClr val="4F4F4F"/>
              </a:solidFill>
              <a:latin typeface="Source Code Pro"/>
            </a:endParaRPr>
          </a:p>
          <a:p>
            <a:endParaRPr lang="en-US" altLang="zh-CN" dirty="0" smtClean="0">
              <a:solidFill>
                <a:srgbClr val="4F4F4F"/>
              </a:solidFill>
              <a:latin typeface="Source Code Pro"/>
            </a:endParaRPr>
          </a:p>
          <a:p>
            <a:r>
              <a:rPr lang="en-US" altLang="zh-CN" i="1" dirty="0" smtClean="0">
                <a:solidFill>
                  <a:srgbClr val="880000"/>
                </a:solidFill>
                <a:latin typeface="Source Code Pro"/>
              </a:rPr>
              <a:t>//</a:t>
            </a:r>
            <a:r>
              <a:rPr lang="zh-CN" altLang="en-US" i="1" dirty="0">
                <a:solidFill>
                  <a:srgbClr val="880000"/>
                </a:solidFill>
                <a:latin typeface="Source Code Pro"/>
              </a:rPr>
              <a:t>因为</a:t>
            </a:r>
            <a:r>
              <a:rPr lang="en-US" altLang="zh-CN" i="1" dirty="0">
                <a:solidFill>
                  <a:srgbClr val="880000"/>
                </a:solidFill>
                <a:latin typeface="Source Code Pro"/>
              </a:rPr>
              <a:t>Worker</a:t>
            </a:r>
            <a:r>
              <a:rPr lang="zh-CN" altLang="en-US" i="1" dirty="0">
                <a:solidFill>
                  <a:srgbClr val="880000"/>
                </a:solidFill>
                <a:latin typeface="Source Code Pro"/>
              </a:rPr>
              <a:t>类和</a:t>
            </a:r>
            <a:r>
              <a:rPr lang="en-US" altLang="zh-CN" i="1" dirty="0">
                <a:solidFill>
                  <a:srgbClr val="880000"/>
                </a:solidFill>
                <a:latin typeface="Source Code Pro"/>
              </a:rPr>
              <a:t>Student</a:t>
            </a:r>
            <a:r>
              <a:rPr lang="zh-CN" altLang="en-US" i="1" dirty="0">
                <a:solidFill>
                  <a:srgbClr val="880000"/>
                </a:solidFill>
                <a:latin typeface="Source Code Pro"/>
              </a:rPr>
              <a:t>类没有任何关系</a:t>
            </a:r>
            <a:r>
              <a:rPr lang="zh-CN" altLang="en-US" dirty="0">
                <a:solidFill>
                  <a:srgbClr val="4F4F4F"/>
                </a:solidFill>
                <a:latin typeface="Source Code Pro"/>
              </a:rPr>
              <a:t> </a:t>
            </a:r>
            <a:r>
              <a:rPr lang="en-US" altLang="zh-CN" i="1" dirty="0">
                <a:solidFill>
                  <a:srgbClr val="880000"/>
                </a:solidFill>
                <a:latin typeface="Source Code Pro"/>
              </a:rPr>
              <a:t>//</a:t>
            </a:r>
            <a:r>
              <a:rPr lang="zh-CN" altLang="en-US" i="1" dirty="0">
                <a:solidFill>
                  <a:srgbClr val="880000"/>
                </a:solidFill>
                <a:latin typeface="Source Code Pro"/>
              </a:rPr>
              <a:t>所以这里会出错</a:t>
            </a:r>
            <a:r>
              <a:rPr lang="zh-CN" altLang="en-US" dirty="0">
                <a:solidFill>
                  <a:srgbClr val="4F4F4F"/>
                </a:solidFill>
                <a:latin typeface="Source Code Pro"/>
              </a:rPr>
              <a:t> </a:t>
            </a:r>
            <a:r>
              <a:rPr lang="en-US" altLang="zh-CN" i="1" dirty="0">
                <a:solidFill>
                  <a:srgbClr val="880000"/>
                </a:solidFill>
                <a:latin typeface="Source Code Pro"/>
              </a:rPr>
              <a:t>//</a:t>
            </a:r>
            <a:r>
              <a:rPr lang="zh-CN" altLang="en-US" i="1" dirty="0">
                <a:solidFill>
                  <a:srgbClr val="880000"/>
                </a:solidFill>
                <a:latin typeface="Source Code Pro"/>
              </a:rPr>
              <a:t>但是如果不写泛型 只有在运行期才会报错</a:t>
            </a:r>
            <a:r>
              <a:rPr lang="zh-CN" altLang="en-US" dirty="0">
                <a:solidFill>
                  <a:srgbClr val="4F4F4F"/>
                </a:solidFill>
                <a:latin typeface="Source Code Pro"/>
              </a:rPr>
              <a:t> </a:t>
            </a:r>
            <a:r>
              <a:rPr lang="en-US" altLang="zh-CN" i="1" dirty="0">
                <a:solidFill>
                  <a:srgbClr val="880000"/>
                </a:solidFill>
                <a:latin typeface="Source Code Pro"/>
              </a:rPr>
              <a:t>//</a:t>
            </a:r>
            <a:r>
              <a:rPr lang="zh-CN" altLang="en-US" i="1" dirty="0">
                <a:solidFill>
                  <a:srgbClr val="880000"/>
                </a:solidFill>
                <a:latin typeface="Source Code Pro"/>
              </a:rPr>
              <a:t>写上泛型 可以把运行期报错 转化到 编译器就报错</a:t>
            </a:r>
            <a:r>
              <a:rPr lang="zh-CN" altLang="en-US" dirty="0">
                <a:solidFill>
                  <a:srgbClr val="4F4F4F"/>
                </a:solidFill>
                <a:latin typeface="Source Code Pro"/>
              </a:rPr>
              <a:t> </a:t>
            </a:r>
            <a:endParaRPr lang="en-US" altLang="zh-CN" dirty="0" smtClean="0">
              <a:solidFill>
                <a:srgbClr val="4F4F4F"/>
              </a:solidFill>
              <a:latin typeface="Source Code Pro"/>
            </a:endParaRPr>
          </a:p>
          <a:p>
            <a:endParaRPr lang="en-US" altLang="zh-CN" dirty="0" smtClean="0">
              <a:solidFill>
                <a:srgbClr val="4F4F4F"/>
              </a:solidFill>
              <a:latin typeface="Source Code Pro"/>
            </a:endParaRPr>
          </a:p>
          <a:p>
            <a:r>
              <a:rPr lang="en-US" altLang="zh-CN" dirty="0" smtClean="0">
                <a:solidFill>
                  <a:srgbClr val="4F4F4F"/>
                </a:solidFill>
                <a:latin typeface="Source Code Pro"/>
              </a:rPr>
              <a:t>Worker </a:t>
            </a:r>
            <a:r>
              <a:rPr lang="en-US" altLang="zh-CN" dirty="0" err="1">
                <a:solidFill>
                  <a:srgbClr val="4F4F4F"/>
                </a:solidFill>
                <a:latin typeface="Source Code Pro"/>
              </a:rPr>
              <a:t>worker</a:t>
            </a:r>
            <a:r>
              <a:rPr lang="en-US" altLang="zh-CN" dirty="0">
                <a:solidFill>
                  <a:srgbClr val="4F4F4F"/>
                </a:solidFill>
                <a:latin typeface="Source Code Pro"/>
              </a:rPr>
              <a:t> = (Worker)</a:t>
            </a:r>
            <a:r>
              <a:rPr lang="en-US" altLang="zh-CN" dirty="0" err="1">
                <a:solidFill>
                  <a:srgbClr val="4F4F4F"/>
                </a:solidFill>
                <a:latin typeface="Source Code Pro"/>
              </a:rPr>
              <a:t>listIterator.next</a:t>
            </a:r>
            <a:r>
              <a:rPr lang="en-US" altLang="zh-CN" dirty="0">
                <a:solidFill>
                  <a:srgbClr val="4F4F4F"/>
                </a:solidFill>
                <a:latin typeface="Source Code Pro"/>
              </a:rPr>
              <a:t>();</a:t>
            </a:r>
            <a:endParaRPr lang="zh-CN" altLang="en-US" dirty="0"/>
          </a:p>
        </p:txBody>
      </p:sp>
    </p:spTree>
    <p:extLst>
      <p:ext uri="{BB962C8B-B14F-4D97-AF65-F5344CB8AC3E}">
        <p14:creationId xmlns:p14="http://schemas.microsoft.com/office/powerpoint/2010/main" val="525243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映射接口（</a:t>
            </a:r>
            <a:r>
              <a:rPr lang="en-US" altLang="zh-CN" dirty="0"/>
              <a:t>Map</a:t>
            </a:r>
            <a:r>
              <a:rPr lang="zh-CN" altLang="en-US" dirty="0"/>
              <a:t>）</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49</a:t>
            </a:fld>
            <a:endParaRPr lang="zh-CN" altLang="en-US" dirty="0"/>
          </a:p>
        </p:txBody>
      </p:sp>
      <p:sp>
        <p:nvSpPr>
          <p:cNvPr id="4" name="内容占位符 3"/>
          <p:cNvSpPr>
            <a:spLocks noGrp="1"/>
          </p:cNvSpPr>
          <p:nvPr>
            <p:ph sz="quarter" idx="12"/>
          </p:nvPr>
        </p:nvSpPr>
        <p:spPr/>
        <p:txBody>
          <a:bodyPr/>
          <a:lstStyle/>
          <a:p>
            <a:r>
              <a:rPr lang="zh-CN" altLang="en-US" dirty="0"/>
              <a:t>映射（</a:t>
            </a:r>
            <a:r>
              <a:rPr lang="en-US" altLang="zh-CN" dirty="0"/>
              <a:t>map</a:t>
            </a:r>
            <a:r>
              <a:rPr lang="zh-CN" altLang="en-US" dirty="0"/>
              <a:t>）是一个存储关键字</a:t>
            </a:r>
            <a:r>
              <a:rPr lang="en-US" altLang="zh-CN" dirty="0"/>
              <a:t>/</a:t>
            </a:r>
            <a:r>
              <a:rPr lang="zh-CN" altLang="en-US" dirty="0"/>
              <a:t>值对的集合</a:t>
            </a:r>
            <a:r>
              <a:rPr lang="zh-CN" altLang="en-US" dirty="0" smtClean="0"/>
              <a:t>。</a:t>
            </a:r>
            <a:endParaRPr lang="en-US" altLang="zh-CN" dirty="0" smtClean="0"/>
          </a:p>
          <a:p>
            <a:r>
              <a:rPr lang="zh-CN" altLang="en-US" dirty="0" smtClean="0"/>
              <a:t>给定</a:t>
            </a:r>
            <a:r>
              <a:rPr lang="zh-CN" altLang="en-US" dirty="0"/>
              <a:t>一个关键字，可以得到它的值。关键字和值都是对象，每一对关键字</a:t>
            </a:r>
            <a:r>
              <a:rPr lang="en-US" altLang="zh-CN" dirty="0"/>
              <a:t>/</a:t>
            </a:r>
            <a:r>
              <a:rPr lang="zh-CN" altLang="en-US" dirty="0"/>
              <a:t>值，叫做一项</a:t>
            </a:r>
            <a:r>
              <a:rPr lang="zh-CN" altLang="en-US" dirty="0" smtClean="0"/>
              <a:t>。</a:t>
            </a:r>
            <a:endParaRPr lang="en-US" altLang="zh-CN" dirty="0" smtClean="0"/>
          </a:p>
          <a:p>
            <a:r>
              <a:rPr lang="zh-CN" altLang="en-US" dirty="0" smtClean="0"/>
              <a:t>关键字</a:t>
            </a:r>
            <a:r>
              <a:rPr lang="zh-CN" altLang="en-US" dirty="0"/>
              <a:t>必须是唯一的，但值是可以重复的。</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653662293"/>
              </p:ext>
            </p:extLst>
          </p:nvPr>
        </p:nvGraphicFramePr>
        <p:xfrm>
          <a:off x="973998" y="3429000"/>
          <a:ext cx="7198402" cy="2194560"/>
        </p:xfrm>
        <a:graphic>
          <a:graphicData uri="http://schemas.openxmlformats.org/drawingml/2006/table">
            <a:tbl>
              <a:tblPr>
                <a:tableStyleId>{5C22544A-7EE6-4342-B048-85BDC9FD1C3A}</a:tableStyleId>
              </a:tblPr>
              <a:tblGrid>
                <a:gridCol w="2371874">
                  <a:extLst>
                    <a:ext uri="{9D8B030D-6E8A-4147-A177-3AD203B41FA5}">
                      <a16:colId xmlns="" xmlns:a16="http://schemas.microsoft.com/office/drawing/2014/main" val="430393176"/>
                    </a:ext>
                  </a:extLst>
                </a:gridCol>
                <a:gridCol w="4826528">
                  <a:extLst>
                    <a:ext uri="{9D8B030D-6E8A-4147-A177-3AD203B41FA5}">
                      <a16:colId xmlns="" xmlns:a16="http://schemas.microsoft.com/office/drawing/2014/main" val="3742566881"/>
                    </a:ext>
                  </a:extLst>
                </a:gridCol>
              </a:tblGrid>
              <a:tr h="403810">
                <a:tc>
                  <a:txBody>
                    <a:bodyPr/>
                    <a:lstStyle/>
                    <a:p>
                      <a:pPr marL="0" marR="0" algn="just">
                        <a:spcBef>
                          <a:spcPts val="0"/>
                        </a:spcBef>
                        <a:spcAft>
                          <a:spcPts val="0"/>
                        </a:spcAft>
                      </a:pPr>
                      <a:r>
                        <a:rPr lang="zh-CN" altLang="en-US" sz="2400" kern="100">
                          <a:effectLst/>
                        </a:rPr>
                        <a:t>接口</a:t>
                      </a:r>
                      <a:endParaRPr lang="zh-CN" alt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100">
                          <a:effectLst/>
                        </a:rPr>
                        <a:t>描述</a:t>
                      </a:r>
                      <a:endParaRPr lang="zh-CN" alt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394544360"/>
                  </a:ext>
                </a:extLst>
              </a:tr>
              <a:tr h="403810">
                <a:tc>
                  <a:txBody>
                    <a:bodyPr/>
                    <a:lstStyle/>
                    <a:p>
                      <a:pPr marL="0" marR="0" algn="just">
                        <a:spcBef>
                          <a:spcPts val="0"/>
                        </a:spcBef>
                        <a:spcAft>
                          <a:spcPts val="0"/>
                        </a:spcAft>
                      </a:pPr>
                      <a:r>
                        <a:rPr lang="en-US" sz="2400" kern="0">
                          <a:effectLst/>
                        </a:rPr>
                        <a:t>Map</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a:effectLst/>
                        </a:rPr>
                        <a:t>映射</a:t>
                      </a:r>
                      <a:r>
                        <a:rPr lang="zh-CN" altLang="en-US" sz="2400" kern="100">
                          <a:effectLst/>
                        </a:rPr>
                        <a:t>关键字到值</a:t>
                      </a:r>
                      <a:endParaRPr lang="zh-CN" alt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4028768103"/>
                  </a:ext>
                </a:extLst>
              </a:tr>
              <a:tr h="660779">
                <a:tc>
                  <a:txBody>
                    <a:bodyPr/>
                    <a:lstStyle/>
                    <a:p>
                      <a:pPr marL="0" marR="0" algn="just">
                        <a:spcBef>
                          <a:spcPts val="0"/>
                        </a:spcBef>
                        <a:spcAft>
                          <a:spcPts val="0"/>
                        </a:spcAft>
                      </a:pPr>
                      <a:r>
                        <a:rPr lang="en-US" sz="2400" kern="0">
                          <a:effectLst/>
                        </a:rPr>
                        <a:t>Map.Entry</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a:effectLst/>
                        </a:rPr>
                        <a:t>描述映射中的项（关键字</a:t>
                      </a:r>
                      <a:r>
                        <a:rPr lang="en-US" altLang="zh-CN" sz="2400" kern="0">
                          <a:effectLst/>
                        </a:rPr>
                        <a:t>/</a:t>
                      </a:r>
                      <a:r>
                        <a:rPr lang="zh-CN" altLang="en-US" sz="2400" kern="0">
                          <a:effectLst/>
                        </a:rPr>
                        <a:t>值对）。这是</a:t>
                      </a:r>
                      <a:r>
                        <a:rPr lang="en-US" altLang="zh-CN" sz="2400" kern="0">
                          <a:effectLst/>
                        </a:rPr>
                        <a:t>Map</a:t>
                      </a:r>
                      <a:r>
                        <a:rPr lang="zh-CN" altLang="en-US" sz="2400" kern="0">
                          <a:effectLst/>
                        </a:rPr>
                        <a:t>的一个内部接口</a:t>
                      </a:r>
                      <a:endParaRPr lang="zh-CN" altLang="en-US" sz="2400" kern="100">
                        <a:effectLst/>
                        <a:latin typeface="Times New Roman" panose="02020603050405020304" pitchFamily="18" charset="0"/>
                      </a:endParaRPr>
                    </a:p>
                  </a:txBody>
                  <a:tcPr marL="68580" marR="68580"/>
                </a:tc>
                <a:extLst>
                  <a:ext uri="{0D108BD9-81ED-4DB2-BD59-A6C34878D82A}">
                    <a16:rowId xmlns="" xmlns:a16="http://schemas.microsoft.com/office/drawing/2014/main" val="4220275007"/>
                  </a:ext>
                </a:extLst>
              </a:tr>
              <a:tr h="403810">
                <a:tc>
                  <a:txBody>
                    <a:bodyPr/>
                    <a:lstStyle/>
                    <a:p>
                      <a:pPr marL="0" marR="0" algn="just">
                        <a:spcBef>
                          <a:spcPts val="0"/>
                        </a:spcBef>
                        <a:spcAft>
                          <a:spcPts val="0"/>
                        </a:spcAft>
                      </a:pPr>
                      <a:r>
                        <a:rPr lang="en-US" sz="2400" kern="0">
                          <a:effectLst/>
                        </a:rPr>
                        <a:t>SortedMap</a:t>
                      </a:r>
                      <a:endParaRPr lang="en-US" sz="2400" kern="100">
                        <a:effectLst/>
                        <a:latin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2400" kern="0" dirty="0">
                          <a:effectLst/>
                        </a:rPr>
                        <a:t>继承</a:t>
                      </a:r>
                      <a:r>
                        <a:rPr lang="en-US" altLang="zh-CN" sz="2400" kern="0" dirty="0">
                          <a:effectLst/>
                        </a:rPr>
                        <a:t>Map</a:t>
                      </a:r>
                      <a:r>
                        <a:rPr lang="zh-CN" altLang="en-US" sz="2400" kern="0" dirty="0">
                          <a:effectLst/>
                        </a:rPr>
                        <a:t>以便关键字按升序存储</a:t>
                      </a:r>
                      <a:endParaRPr lang="zh-CN" altLang="en-US" sz="2400" kern="100" dirty="0">
                        <a:effectLst/>
                        <a:latin typeface="Times New Roman" panose="02020603050405020304" pitchFamily="18" charset="0"/>
                      </a:endParaRPr>
                    </a:p>
                  </a:txBody>
                  <a:tcPr marL="68580" marR="68580"/>
                </a:tc>
                <a:extLst>
                  <a:ext uri="{0D108BD9-81ED-4DB2-BD59-A6C34878D82A}">
                    <a16:rowId xmlns="" xmlns:a16="http://schemas.microsoft.com/office/drawing/2014/main" val="2792636939"/>
                  </a:ext>
                </a:extLst>
              </a:tr>
            </a:tbl>
          </a:graphicData>
        </a:graphic>
      </p:graphicFrame>
    </p:spTree>
    <p:extLst>
      <p:ext uri="{BB962C8B-B14F-4D97-AF65-F5344CB8AC3E}">
        <p14:creationId xmlns:p14="http://schemas.microsoft.com/office/powerpoint/2010/main" val="11892129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String</a:t>
            </a:r>
            <a:r>
              <a:rPr lang="zh-CN" altLang="zh-CN" dirty="0"/>
              <a:t>类的常用方法</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a:t>
            </a:fld>
            <a:endParaRPr lang="zh-CN" altLang="en-US" dirty="0"/>
          </a:p>
        </p:txBody>
      </p:sp>
      <p:sp>
        <p:nvSpPr>
          <p:cNvPr id="4" name="内容占位符 3"/>
          <p:cNvSpPr>
            <a:spLocks noGrp="1"/>
          </p:cNvSpPr>
          <p:nvPr>
            <p:ph sz="quarter" idx="12"/>
          </p:nvPr>
        </p:nvSpPr>
        <p:spPr/>
        <p:txBody>
          <a:bodyPr/>
          <a:lstStyle/>
          <a:p>
            <a:pPr>
              <a:lnSpc>
                <a:spcPct val="90000"/>
              </a:lnSpc>
            </a:pPr>
            <a:r>
              <a:rPr lang="zh-CN" altLang="zh-CN" b="1" dirty="0"/>
              <a:t>字符串长度</a:t>
            </a:r>
            <a:r>
              <a:rPr lang="zh-CN" altLang="zh-CN" b="1" dirty="0" smtClean="0"/>
              <a:t>计算</a:t>
            </a:r>
            <a:r>
              <a:rPr lang="en-US" altLang="zh-CN" dirty="0"/>
              <a:t>length()</a:t>
            </a:r>
            <a:endParaRPr lang="zh-CN" altLang="zh-CN" dirty="0"/>
          </a:p>
          <a:p>
            <a:pPr lvl="1">
              <a:lnSpc>
                <a:spcPct val="90000"/>
              </a:lnSpc>
            </a:pPr>
            <a:r>
              <a:rPr lang="en-US" altLang="zh-CN" dirty="0" smtClean="0"/>
              <a:t>String </a:t>
            </a:r>
            <a:r>
              <a:rPr lang="en-US" altLang="zh-CN" dirty="0"/>
              <a:t>s= </a:t>
            </a:r>
            <a:r>
              <a:rPr lang="en-US" altLang="zh-CN" dirty="0" smtClean="0"/>
              <a:t>“we </a:t>
            </a:r>
            <a:r>
              <a:rPr lang="en-US" altLang="zh-CN" dirty="0"/>
              <a:t>are </a:t>
            </a:r>
            <a:r>
              <a:rPr lang="en-US" altLang="zh-CN" dirty="0" smtClean="0"/>
              <a:t>students”</a:t>
            </a:r>
            <a:r>
              <a:rPr lang="zh-CN" altLang="en-US" dirty="0" smtClean="0"/>
              <a:t>；</a:t>
            </a:r>
            <a:endParaRPr lang="en-US" altLang="zh-CN" dirty="0" smtClean="0"/>
          </a:p>
          <a:p>
            <a:pPr lvl="1">
              <a:lnSpc>
                <a:spcPct val="90000"/>
              </a:lnSpc>
            </a:pPr>
            <a:r>
              <a:rPr lang="en-US" altLang="zh-CN" dirty="0"/>
              <a:t>n1=</a:t>
            </a:r>
            <a:r>
              <a:rPr lang="en-US" altLang="zh-CN" dirty="0" err="1"/>
              <a:t>s.length</a:t>
            </a:r>
            <a:r>
              <a:rPr lang="en-US" altLang="zh-CN" dirty="0" smtClean="0"/>
              <a:t>();</a:t>
            </a:r>
          </a:p>
          <a:p>
            <a:pPr>
              <a:lnSpc>
                <a:spcPct val="90000"/>
              </a:lnSpc>
            </a:pPr>
            <a:r>
              <a:rPr lang="zh-CN" altLang="zh-CN" b="1" dirty="0"/>
              <a:t>字符串</a:t>
            </a:r>
            <a:r>
              <a:rPr lang="zh-CN" altLang="zh-CN" b="1" dirty="0" smtClean="0"/>
              <a:t>比较</a:t>
            </a:r>
            <a:endParaRPr lang="en-US" altLang="zh-CN" b="1" dirty="0" smtClean="0"/>
          </a:p>
          <a:p>
            <a:pPr lvl="1">
              <a:lnSpc>
                <a:spcPct val="90000"/>
              </a:lnSpc>
            </a:pPr>
            <a:r>
              <a:rPr lang="en-US" altLang="zh-CN" b="1" dirty="0"/>
              <a:t>equals()</a:t>
            </a:r>
            <a:r>
              <a:rPr lang="zh-CN" altLang="zh-CN" b="1" dirty="0" smtClean="0"/>
              <a:t>、</a:t>
            </a:r>
            <a:endParaRPr lang="en-US" altLang="zh-CN" b="1" dirty="0" smtClean="0"/>
          </a:p>
          <a:p>
            <a:pPr lvl="1">
              <a:lnSpc>
                <a:spcPct val="90000"/>
              </a:lnSpc>
            </a:pPr>
            <a:r>
              <a:rPr lang="en-US" altLang="zh-CN" dirty="0" err="1" smtClean="0"/>
              <a:t>equalsIgnoreCase</a:t>
            </a:r>
            <a:r>
              <a:rPr lang="en-US" altLang="zh-CN" dirty="0"/>
              <a:t>()</a:t>
            </a:r>
            <a:r>
              <a:rPr lang="zh-CN" altLang="zh-CN" dirty="0" smtClean="0"/>
              <a:t>、</a:t>
            </a:r>
            <a:endParaRPr lang="en-US" altLang="zh-CN" dirty="0" smtClean="0"/>
          </a:p>
          <a:p>
            <a:pPr lvl="1">
              <a:lnSpc>
                <a:spcPct val="90000"/>
              </a:lnSpc>
            </a:pPr>
            <a:r>
              <a:rPr lang="en-US" altLang="zh-CN" dirty="0" err="1" smtClean="0"/>
              <a:t>startsWith</a:t>
            </a:r>
            <a:r>
              <a:rPr lang="en-US" altLang="zh-CN" dirty="0" smtClean="0"/>
              <a:t>(),</a:t>
            </a:r>
          </a:p>
          <a:p>
            <a:pPr lvl="1">
              <a:lnSpc>
                <a:spcPct val="90000"/>
              </a:lnSpc>
            </a:pPr>
            <a:r>
              <a:rPr lang="en-US" altLang="zh-CN" dirty="0" err="1" smtClean="0"/>
              <a:t>endsWith</a:t>
            </a:r>
            <a:r>
              <a:rPr lang="en-US" altLang="zh-CN" dirty="0"/>
              <a:t>()</a:t>
            </a:r>
            <a:r>
              <a:rPr lang="zh-CN" altLang="zh-CN" dirty="0" smtClean="0"/>
              <a:t>、</a:t>
            </a:r>
            <a:endParaRPr lang="en-US" altLang="zh-CN" dirty="0" smtClean="0"/>
          </a:p>
          <a:p>
            <a:pPr lvl="1">
              <a:lnSpc>
                <a:spcPct val="90000"/>
              </a:lnSpc>
            </a:pPr>
            <a:r>
              <a:rPr lang="en-US" altLang="zh-CN" dirty="0" smtClean="0"/>
              <a:t>regionMatches</a:t>
            </a:r>
            <a:r>
              <a:rPr lang="en-US" altLang="zh-CN" dirty="0"/>
              <a:t>()</a:t>
            </a:r>
            <a:r>
              <a:rPr lang="zh-CN" altLang="zh-CN" dirty="0" smtClean="0"/>
              <a:t>、</a:t>
            </a:r>
            <a:endParaRPr lang="en-US" altLang="zh-CN" dirty="0" smtClean="0"/>
          </a:p>
          <a:p>
            <a:pPr lvl="1">
              <a:lnSpc>
                <a:spcPct val="90000"/>
              </a:lnSpc>
            </a:pPr>
            <a:r>
              <a:rPr lang="en-US" altLang="zh-CN" b="1" dirty="0" err="1" smtClean="0"/>
              <a:t>compareTo</a:t>
            </a:r>
            <a:r>
              <a:rPr lang="en-US" altLang="zh-CN" dirty="0" smtClean="0"/>
              <a:t>(),</a:t>
            </a:r>
          </a:p>
          <a:p>
            <a:pPr lvl="1">
              <a:lnSpc>
                <a:spcPct val="90000"/>
              </a:lnSpc>
            </a:pPr>
            <a:r>
              <a:rPr lang="en-US" altLang="zh-CN" dirty="0" err="1" smtClean="0"/>
              <a:t>compareToIgnoreCase</a:t>
            </a:r>
            <a:r>
              <a:rPr lang="en-US" altLang="zh-CN" dirty="0"/>
              <a:t>()</a:t>
            </a:r>
            <a:endParaRPr lang="en-US" altLang="zh-CN" b="1" dirty="0"/>
          </a:p>
          <a:p>
            <a:pPr>
              <a:lnSpc>
                <a:spcPct val="90000"/>
              </a:lnSpc>
            </a:pP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a:t>
            </a:r>
            <a:r>
              <a:rPr lang="zh-CN" altLang="en-US" dirty="0"/>
              <a:t>接口</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50</a:t>
            </a:fld>
            <a:endParaRPr lang="zh-CN" altLang="en-US" dirty="0"/>
          </a:p>
        </p:txBody>
      </p:sp>
      <p:graphicFrame>
        <p:nvGraphicFramePr>
          <p:cNvPr id="5" name="内容占位符 4"/>
          <p:cNvGraphicFramePr>
            <a:graphicFrameLocks noGrp="1"/>
          </p:cNvGraphicFramePr>
          <p:nvPr>
            <p:ph sz="quarter" idx="12"/>
            <p:extLst>
              <p:ext uri="{D42A27DB-BD31-4B8C-83A1-F6EECF244321}">
                <p14:modId xmlns:p14="http://schemas.microsoft.com/office/powerpoint/2010/main" val="231978243"/>
              </p:ext>
            </p:extLst>
          </p:nvPr>
        </p:nvGraphicFramePr>
        <p:xfrm>
          <a:off x="432677" y="750744"/>
          <a:ext cx="8189699" cy="5544268"/>
        </p:xfrm>
        <a:graphic>
          <a:graphicData uri="http://schemas.openxmlformats.org/drawingml/2006/table">
            <a:tbl>
              <a:tblPr>
                <a:tableStyleId>{5C22544A-7EE6-4342-B048-85BDC9FD1C3A}</a:tableStyleId>
              </a:tblPr>
              <a:tblGrid>
                <a:gridCol w="2843179">
                  <a:extLst>
                    <a:ext uri="{9D8B030D-6E8A-4147-A177-3AD203B41FA5}">
                      <a16:colId xmlns="" xmlns:a16="http://schemas.microsoft.com/office/drawing/2014/main" val="932472326"/>
                    </a:ext>
                  </a:extLst>
                </a:gridCol>
                <a:gridCol w="5346520">
                  <a:extLst>
                    <a:ext uri="{9D8B030D-6E8A-4147-A177-3AD203B41FA5}">
                      <a16:colId xmlns="" xmlns:a16="http://schemas.microsoft.com/office/drawing/2014/main" val="2650740319"/>
                    </a:ext>
                  </a:extLst>
                </a:gridCol>
              </a:tblGrid>
              <a:tr h="383566">
                <a:tc>
                  <a:txBody>
                    <a:bodyPr/>
                    <a:lstStyle/>
                    <a:p>
                      <a:pPr marL="0" marR="0" algn="l">
                        <a:spcBef>
                          <a:spcPts val="0"/>
                        </a:spcBef>
                        <a:spcAft>
                          <a:spcPts val="0"/>
                        </a:spcAft>
                      </a:pPr>
                      <a:r>
                        <a:rPr lang="zh-CN" altLang="en-US" sz="1800" kern="100">
                          <a:effectLst/>
                        </a:rPr>
                        <a:t>方法</a:t>
                      </a:r>
                      <a:endParaRPr lang="zh-CN" alt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800" kern="100">
                          <a:effectLst/>
                        </a:rPr>
                        <a:t>描述</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658472787"/>
                  </a:ext>
                </a:extLst>
              </a:tr>
              <a:tr h="348696">
                <a:tc>
                  <a:txBody>
                    <a:bodyPr/>
                    <a:lstStyle/>
                    <a:p>
                      <a:pPr marL="0" marR="0" algn="l">
                        <a:spcBef>
                          <a:spcPts val="0"/>
                        </a:spcBef>
                        <a:spcAft>
                          <a:spcPts val="0"/>
                        </a:spcAft>
                      </a:pPr>
                      <a:r>
                        <a:rPr lang="en-US" sz="1400" kern="0">
                          <a:effectLst/>
                        </a:rPr>
                        <a:t>void clear(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从映射中删除所有的关键字</a:t>
                      </a:r>
                      <a:r>
                        <a:rPr lang="en-US" altLang="zh-CN" sz="1400" kern="0">
                          <a:effectLst/>
                        </a:rPr>
                        <a:t>/</a:t>
                      </a:r>
                      <a:r>
                        <a:rPr lang="zh-CN" altLang="en-US" sz="1400" kern="0">
                          <a:effectLst/>
                        </a:rPr>
                        <a:t>值对</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079136021"/>
                  </a:ext>
                </a:extLst>
              </a:tr>
              <a:tr h="557914">
                <a:tc>
                  <a:txBody>
                    <a:bodyPr/>
                    <a:lstStyle/>
                    <a:p>
                      <a:pPr marL="0" marR="0" algn="l">
                        <a:spcBef>
                          <a:spcPts val="0"/>
                        </a:spcBef>
                        <a:spcAft>
                          <a:spcPts val="0"/>
                        </a:spcAft>
                      </a:pPr>
                      <a:r>
                        <a:rPr lang="en-US" sz="1400" kern="0">
                          <a:effectLst/>
                        </a:rPr>
                        <a:t>boolean containsKey(Object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如果映射中包含了关键字</a:t>
                      </a:r>
                      <a:r>
                        <a:rPr lang="en-US" altLang="zh-CN" sz="1400" kern="0">
                          <a:effectLst/>
                        </a:rPr>
                        <a:t>k</a:t>
                      </a:r>
                      <a:r>
                        <a:rPr lang="zh-CN" altLang="en-US" sz="1400" kern="0">
                          <a:effectLst/>
                        </a:rPr>
                        <a:t>，则返回</a:t>
                      </a:r>
                      <a:r>
                        <a:rPr lang="en-US" altLang="zh-CN" sz="1400" kern="0">
                          <a:effectLst/>
                        </a:rPr>
                        <a:t>true</a:t>
                      </a:r>
                      <a:r>
                        <a:rPr lang="zh-CN" altLang="en-US" sz="1400" kern="0">
                          <a:effectLst/>
                        </a:rPr>
                        <a:t>；否则返回</a:t>
                      </a:r>
                      <a:r>
                        <a:rPr lang="en-US" altLang="zh-CN" sz="1400" kern="0">
                          <a:effectLst/>
                        </a:rPr>
                        <a:t>false</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467006610"/>
                  </a:ext>
                </a:extLst>
              </a:tr>
              <a:tr h="557914">
                <a:tc>
                  <a:txBody>
                    <a:bodyPr/>
                    <a:lstStyle/>
                    <a:p>
                      <a:pPr marL="0" marR="0" algn="l">
                        <a:spcBef>
                          <a:spcPts val="0"/>
                        </a:spcBef>
                        <a:spcAft>
                          <a:spcPts val="0"/>
                        </a:spcAft>
                      </a:pPr>
                      <a:r>
                        <a:rPr lang="en-US" sz="1400" kern="0">
                          <a:effectLst/>
                        </a:rPr>
                        <a:t>boolean containsValue(Object v)</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如果映射中包含了值</a:t>
                      </a:r>
                      <a:r>
                        <a:rPr lang="en-US" sz="1400" kern="0">
                          <a:effectLst/>
                        </a:rPr>
                        <a:t>v，</a:t>
                      </a:r>
                      <a:r>
                        <a:rPr lang="zh-CN" altLang="en-US" sz="1400" kern="0">
                          <a:effectLst/>
                        </a:rPr>
                        <a:t>则返回</a:t>
                      </a:r>
                      <a:r>
                        <a:rPr lang="en-US" sz="1400" kern="0">
                          <a:effectLst/>
                        </a:rPr>
                        <a:t>true；</a:t>
                      </a:r>
                      <a:r>
                        <a:rPr lang="zh-CN" altLang="en-US" sz="1400" kern="0">
                          <a:effectLst/>
                        </a:rPr>
                        <a:t>否则返回</a:t>
                      </a:r>
                      <a:r>
                        <a:rPr lang="en-US" sz="1400" kern="0">
                          <a:effectLst/>
                        </a:rPr>
                        <a:t>false</a:t>
                      </a:r>
                      <a:endParaRPr 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532322309"/>
                  </a:ext>
                </a:extLst>
              </a:tr>
              <a:tr h="348696">
                <a:tc>
                  <a:txBody>
                    <a:bodyPr/>
                    <a:lstStyle/>
                    <a:p>
                      <a:pPr marL="0" marR="0" algn="l">
                        <a:spcBef>
                          <a:spcPts val="0"/>
                        </a:spcBef>
                        <a:spcAft>
                          <a:spcPts val="0"/>
                        </a:spcAft>
                      </a:pPr>
                      <a:r>
                        <a:rPr lang="en-US" sz="1400" kern="0">
                          <a:effectLst/>
                        </a:rPr>
                        <a:t>Set entrySet(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返回映射中的项的集合（</a:t>
                      </a:r>
                      <a:r>
                        <a:rPr lang="en-US" altLang="zh-CN" sz="1400" kern="0">
                          <a:effectLst/>
                        </a:rPr>
                        <a:t>Set</a:t>
                      </a:r>
                      <a:r>
                        <a:rPr lang="zh-CN" altLang="en-US" sz="1400" kern="0">
                          <a:effectLst/>
                        </a:rPr>
                        <a:t>）。为映射提供了一个集合“视图”</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434042274"/>
                  </a:ext>
                </a:extLst>
              </a:tr>
              <a:tr h="348696">
                <a:tc>
                  <a:txBody>
                    <a:bodyPr/>
                    <a:lstStyle/>
                    <a:p>
                      <a:pPr marL="0" marR="0" algn="l">
                        <a:spcBef>
                          <a:spcPts val="0"/>
                        </a:spcBef>
                        <a:spcAft>
                          <a:spcPts val="0"/>
                        </a:spcAft>
                      </a:pPr>
                      <a:r>
                        <a:rPr lang="en-US" sz="1400" kern="0">
                          <a:effectLst/>
                        </a:rPr>
                        <a:t>Boolean equals(Object obj)</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a:t>
                      </a:r>
                      <a:r>
                        <a:rPr lang="en-US" altLang="zh-CN" sz="1400" kern="0">
                          <a:effectLst/>
                        </a:rPr>
                        <a:t>obj</a:t>
                      </a:r>
                      <a:r>
                        <a:rPr lang="zh-CN" altLang="en-US" sz="1400" kern="0">
                          <a:effectLst/>
                        </a:rPr>
                        <a:t>是一个</a:t>
                      </a:r>
                      <a:r>
                        <a:rPr lang="en-US" altLang="zh-CN" sz="1400" kern="0">
                          <a:effectLst/>
                        </a:rPr>
                        <a:t>Map</a:t>
                      </a:r>
                      <a:r>
                        <a:rPr lang="zh-CN" altLang="en-US" sz="1400" kern="0">
                          <a:effectLst/>
                        </a:rPr>
                        <a:t>并包含相同的项，则返回</a:t>
                      </a:r>
                      <a:r>
                        <a:rPr lang="en-US" altLang="zh-CN" sz="1400" kern="0">
                          <a:effectLst/>
                        </a:rPr>
                        <a:t>true</a:t>
                      </a:r>
                      <a:r>
                        <a:rPr lang="zh-CN" altLang="en-US" sz="1400" kern="0">
                          <a:effectLst/>
                        </a:rPr>
                        <a:t>；否则返回</a:t>
                      </a:r>
                      <a:r>
                        <a:rPr lang="en-US" altLang="zh-CN" sz="1400" kern="0">
                          <a:effectLst/>
                        </a:rPr>
                        <a:t>false</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4073610107"/>
                  </a:ext>
                </a:extLst>
              </a:tr>
              <a:tr h="348696">
                <a:tc>
                  <a:txBody>
                    <a:bodyPr/>
                    <a:lstStyle/>
                    <a:p>
                      <a:pPr marL="0" marR="0" algn="l">
                        <a:spcBef>
                          <a:spcPts val="0"/>
                        </a:spcBef>
                        <a:spcAft>
                          <a:spcPts val="0"/>
                        </a:spcAft>
                      </a:pPr>
                      <a:r>
                        <a:rPr lang="en-US" sz="1400" kern="0">
                          <a:effectLst/>
                        </a:rPr>
                        <a:t>Object get(Object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返回与关键字</a:t>
                      </a:r>
                      <a:r>
                        <a:rPr lang="en-US" altLang="zh-CN" sz="1400" kern="0">
                          <a:effectLst/>
                        </a:rPr>
                        <a:t>k</a:t>
                      </a:r>
                      <a:r>
                        <a:rPr lang="zh-CN" altLang="en-US" sz="1400" kern="0">
                          <a:effectLst/>
                        </a:rPr>
                        <a:t>相关联的值</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2217548410"/>
                  </a:ext>
                </a:extLst>
              </a:tr>
              <a:tr h="348696">
                <a:tc>
                  <a:txBody>
                    <a:bodyPr/>
                    <a:lstStyle/>
                    <a:p>
                      <a:pPr marL="0" marR="0" algn="l">
                        <a:spcBef>
                          <a:spcPts val="0"/>
                        </a:spcBef>
                        <a:spcAft>
                          <a:spcPts val="0"/>
                        </a:spcAft>
                      </a:pPr>
                      <a:r>
                        <a:rPr lang="en-US" sz="1400" kern="0">
                          <a:effectLst/>
                        </a:rPr>
                        <a:t>boolean isEmpty(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如果映射是空的，则返回</a:t>
                      </a:r>
                      <a:r>
                        <a:rPr lang="en-US" sz="1400" kern="0">
                          <a:effectLst/>
                        </a:rPr>
                        <a:t>true；</a:t>
                      </a:r>
                      <a:r>
                        <a:rPr lang="zh-CN" altLang="en-US" sz="1400" kern="0">
                          <a:effectLst/>
                        </a:rPr>
                        <a:t>否则返回</a:t>
                      </a:r>
                      <a:r>
                        <a:rPr lang="en-US" sz="1400" kern="0">
                          <a:effectLst/>
                        </a:rPr>
                        <a:t>false</a:t>
                      </a:r>
                      <a:endParaRPr 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3326174082"/>
                  </a:ext>
                </a:extLst>
              </a:tr>
              <a:tr h="348696">
                <a:tc>
                  <a:txBody>
                    <a:bodyPr/>
                    <a:lstStyle/>
                    <a:p>
                      <a:pPr marL="0" marR="0" algn="l">
                        <a:spcBef>
                          <a:spcPts val="0"/>
                        </a:spcBef>
                        <a:spcAft>
                          <a:spcPts val="0"/>
                        </a:spcAft>
                      </a:pPr>
                      <a:r>
                        <a:rPr lang="en-US" sz="1400" kern="0">
                          <a:effectLst/>
                        </a:rPr>
                        <a:t>Set keySet(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返回一个映射中关键字的集合（</a:t>
                      </a:r>
                      <a:r>
                        <a:rPr lang="en-US" altLang="zh-CN" sz="1400" kern="0">
                          <a:effectLst/>
                        </a:rPr>
                        <a:t>Set</a:t>
                      </a:r>
                      <a:r>
                        <a:rPr lang="zh-CN" altLang="en-US" sz="1400" kern="0">
                          <a:effectLst/>
                        </a:rPr>
                        <a:t>）</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985315909"/>
                  </a:ext>
                </a:extLst>
              </a:tr>
              <a:tr h="348696">
                <a:tc>
                  <a:txBody>
                    <a:bodyPr/>
                    <a:lstStyle/>
                    <a:p>
                      <a:pPr marL="0" marR="0" algn="l">
                        <a:spcBef>
                          <a:spcPts val="0"/>
                        </a:spcBef>
                        <a:spcAft>
                          <a:spcPts val="0"/>
                        </a:spcAft>
                      </a:pPr>
                      <a:r>
                        <a:rPr lang="en-US" sz="1400" kern="0">
                          <a:effectLst/>
                        </a:rPr>
                        <a:t>Object put(Object k, Object v)</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将一个关键字</a:t>
                      </a:r>
                      <a:r>
                        <a:rPr lang="en-US" altLang="zh-CN" sz="1400" kern="0">
                          <a:effectLst/>
                        </a:rPr>
                        <a:t>/</a:t>
                      </a:r>
                      <a:r>
                        <a:rPr lang="zh-CN" altLang="en-US" sz="1400" kern="0">
                          <a:effectLst/>
                        </a:rPr>
                        <a:t>值对加入调用映射，覆盖原先与该关键字相关联的值</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639378313"/>
                  </a:ext>
                </a:extLst>
              </a:tr>
              <a:tr h="348696">
                <a:tc>
                  <a:txBody>
                    <a:bodyPr/>
                    <a:lstStyle/>
                    <a:p>
                      <a:pPr marL="0" marR="0" algn="l">
                        <a:spcBef>
                          <a:spcPts val="0"/>
                        </a:spcBef>
                        <a:spcAft>
                          <a:spcPts val="0"/>
                        </a:spcAft>
                      </a:pPr>
                      <a:r>
                        <a:rPr lang="en-US" sz="1400" kern="0">
                          <a:effectLst/>
                        </a:rPr>
                        <a:t>void putAll(Map m)</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将所有来自</a:t>
                      </a:r>
                      <a:r>
                        <a:rPr lang="en-US" altLang="zh-CN" sz="1400" kern="0">
                          <a:effectLst/>
                        </a:rPr>
                        <a:t>m</a:t>
                      </a:r>
                      <a:r>
                        <a:rPr lang="zh-CN" altLang="en-US" sz="1400" kern="0">
                          <a:effectLst/>
                        </a:rPr>
                        <a:t>的项加入映射</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647196073"/>
                  </a:ext>
                </a:extLst>
              </a:tr>
              <a:tr h="348696">
                <a:tc>
                  <a:txBody>
                    <a:bodyPr/>
                    <a:lstStyle/>
                    <a:p>
                      <a:pPr marL="0" marR="0" algn="l">
                        <a:spcBef>
                          <a:spcPts val="0"/>
                        </a:spcBef>
                        <a:spcAft>
                          <a:spcPts val="0"/>
                        </a:spcAft>
                      </a:pPr>
                      <a:r>
                        <a:rPr lang="en-US" sz="1400" kern="0">
                          <a:effectLst/>
                        </a:rPr>
                        <a:t>Object remove(Object k)</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删除关键字等于</a:t>
                      </a:r>
                      <a:r>
                        <a:rPr lang="en-US" altLang="zh-CN" sz="1400" kern="0">
                          <a:effectLst/>
                        </a:rPr>
                        <a:t>k</a:t>
                      </a:r>
                      <a:r>
                        <a:rPr lang="zh-CN" altLang="en-US" sz="1400" kern="0">
                          <a:effectLst/>
                        </a:rPr>
                        <a:t>的项</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903338930"/>
                  </a:ext>
                </a:extLst>
              </a:tr>
              <a:tr h="348696">
                <a:tc>
                  <a:txBody>
                    <a:bodyPr/>
                    <a:lstStyle/>
                    <a:p>
                      <a:pPr marL="0" marR="0" algn="l">
                        <a:spcBef>
                          <a:spcPts val="0"/>
                        </a:spcBef>
                        <a:spcAft>
                          <a:spcPts val="0"/>
                        </a:spcAft>
                      </a:pPr>
                      <a:r>
                        <a:rPr lang="en-US" sz="1400" kern="0">
                          <a:effectLst/>
                        </a:rPr>
                        <a:t>int size(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a:effectLst/>
                        </a:rPr>
                        <a:t>返回映射中项的个数</a:t>
                      </a:r>
                      <a:endParaRPr lang="zh-CN" altLang="en-US" sz="1800" kern="100">
                        <a:effectLst/>
                        <a:latin typeface="Times New Roman" panose="02020603050405020304" pitchFamily="18" charset="0"/>
                      </a:endParaRPr>
                    </a:p>
                  </a:txBody>
                  <a:tcPr marL="68580" marR="68580"/>
                </a:tc>
                <a:extLst>
                  <a:ext uri="{0D108BD9-81ED-4DB2-BD59-A6C34878D82A}">
                    <a16:rowId xmlns="" xmlns:a16="http://schemas.microsoft.com/office/drawing/2014/main" val="1671467132"/>
                  </a:ext>
                </a:extLst>
              </a:tr>
              <a:tr h="557914">
                <a:tc>
                  <a:txBody>
                    <a:bodyPr/>
                    <a:lstStyle/>
                    <a:p>
                      <a:pPr marL="0" marR="0" algn="l">
                        <a:spcBef>
                          <a:spcPts val="0"/>
                        </a:spcBef>
                        <a:spcAft>
                          <a:spcPts val="0"/>
                        </a:spcAft>
                      </a:pPr>
                      <a:r>
                        <a:rPr lang="en-US" sz="1400" kern="0">
                          <a:effectLst/>
                        </a:rPr>
                        <a:t>Collection values( )</a:t>
                      </a:r>
                      <a:endParaRPr lang="en-US" sz="1800" kern="100">
                        <a:effectLst/>
                        <a:latin typeface="Times New Roman" panose="02020603050405020304" pitchFamily="18" charset="0"/>
                      </a:endParaRPr>
                    </a:p>
                  </a:txBody>
                  <a:tcPr marL="68580" marR="68580"/>
                </a:tc>
                <a:tc>
                  <a:txBody>
                    <a:bodyPr/>
                    <a:lstStyle/>
                    <a:p>
                      <a:pPr marL="0" marR="0" algn="l">
                        <a:spcBef>
                          <a:spcPts val="0"/>
                        </a:spcBef>
                        <a:spcAft>
                          <a:spcPts val="0"/>
                        </a:spcAft>
                      </a:pPr>
                      <a:r>
                        <a:rPr lang="zh-CN" altLang="en-US" sz="1400" kern="0" dirty="0">
                          <a:effectLst/>
                        </a:rPr>
                        <a:t>返回一个包含了映射中的值的类集。这个方法为映射中的值提供了一个类集“视图”</a:t>
                      </a:r>
                      <a:endParaRPr lang="zh-CN" altLang="en-US" sz="1800" kern="100" dirty="0">
                        <a:effectLst/>
                        <a:latin typeface="Times New Roman" panose="02020603050405020304" pitchFamily="18" charset="0"/>
                      </a:endParaRPr>
                    </a:p>
                  </a:txBody>
                  <a:tcPr marL="68580" marR="68580"/>
                </a:tc>
                <a:extLst>
                  <a:ext uri="{0D108BD9-81ED-4DB2-BD59-A6C34878D82A}">
                    <a16:rowId xmlns="" xmlns:a16="http://schemas.microsoft.com/office/drawing/2014/main" val="3725098482"/>
                  </a:ext>
                </a:extLst>
              </a:tr>
            </a:tbl>
          </a:graphicData>
        </a:graphic>
      </p:graphicFrame>
    </p:spTree>
    <p:extLst>
      <p:ext uri="{BB962C8B-B14F-4D97-AF65-F5344CB8AC3E}">
        <p14:creationId xmlns:p14="http://schemas.microsoft.com/office/powerpoint/2010/main" val="34002834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实现</a:t>
            </a:r>
            <a:r>
              <a:rPr lang="en-US" altLang="zh-CN"/>
              <a:t>Map</a:t>
            </a:r>
            <a:r>
              <a:rPr lang="zh-CN" altLang="en-US"/>
              <a:t>接口的类</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51</a:t>
            </a:fld>
            <a:endParaRPr lang="zh-CN" altLang="en-US" dirty="0"/>
          </a:p>
        </p:txBody>
      </p:sp>
      <p:pic>
        <p:nvPicPr>
          <p:cNvPr id="5122" name="Picture 2" descr="C:\Users\yangrl\AppData\Local\Temp\ksohtml\wps3D10.tmp.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93854" y="1268760"/>
            <a:ext cx="7756291"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477838" y="3284984"/>
            <a:ext cx="4022154" cy="1080120"/>
          </a:xfrm>
          <a:prstGeom prst="rect">
            <a:avLst/>
          </a:prstGeom>
          <a:solidFill>
            <a:schemeClr val="accent6">
              <a:alpha val="50000"/>
            </a:schemeClr>
          </a:solid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a:p>
        </p:txBody>
      </p:sp>
    </p:spTree>
    <p:extLst>
      <p:ext uri="{BB962C8B-B14F-4D97-AF65-F5344CB8AC3E}">
        <p14:creationId xmlns:p14="http://schemas.microsoft.com/office/powerpoint/2010/main" val="13502481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HashMap</a:t>
            </a:r>
            <a:r>
              <a:rPr lang="zh-CN" altLang="en-US" dirty="0"/>
              <a:t>的使用</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52</a:t>
            </a:fld>
            <a:endParaRPr lang="zh-CN" altLang="en-US" dirty="0"/>
          </a:p>
        </p:txBody>
      </p:sp>
      <p:sp>
        <p:nvSpPr>
          <p:cNvPr id="4" name="内容占位符 3"/>
          <p:cNvSpPr>
            <a:spLocks noGrp="1"/>
          </p:cNvSpPr>
          <p:nvPr>
            <p:ph sz="quarter" idx="12"/>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7504" y="765175"/>
            <a:ext cx="6677025" cy="5514975"/>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2123728" y="1616299"/>
            <a:ext cx="6864350" cy="48911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655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TreeMap</a:t>
            </a:r>
            <a:r>
              <a:rPr lang="en-US" altLang="zh-CN" dirty="0"/>
              <a:t> </a:t>
            </a:r>
            <a:r>
              <a:rPr lang="zh-CN" altLang="en-US" dirty="0"/>
              <a:t>类</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53</a:t>
            </a:fld>
            <a:endParaRPr lang="zh-CN" altLang="en-US" dirty="0"/>
          </a:p>
        </p:txBody>
      </p:sp>
      <p:pic>
        <p:nvPicPr>
          <p:cNvPr id="5" name="内容占位符 4"/>
          <p:cNvPicPr>
            <a:picLocks noGrp="1" noChangeAspect="1"/>
          </p:cNvPicPr>
          <p:nvPr>
            <p:ph sz="quarter" idx="12"/>
          </p:nvPr>
        </p:nvPicPr>
        <p:blipFill>
          <a:blip r:embed="rId2"/>
          <a:stretch>
            <a:fillRect/>
          </a:stretch>
        </p:blipFill>
        <p:spPr>
          <a:xfrm>
            <a:off x="323528" y="981075"/>
            <a:ext cx="5257800" cy="520065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683568" y="984422"/>
            <a:ext cx="8353144" cy="5532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391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补充：集合</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54</a:t>
            </a:fld>
            <a:endParaRPr lang="zh-CN" altLang="en-US" dirty="0"/>
          </a:p>
        </p:txBody>
      </p:sp>
      <p:sp>
        <p:nvSpPr>
          <p:cNvPr id="4" name="内容占位符 3"/>
          <p:cNvSpPr>
            <a:spLocks noGrp="1"/>
          </p:cNvSpPr>
          <p:nvPr>
            <p:ph sz="quarter" idx="12"/>
          </p:nvPr>
        </p:nvSpPr>
        <p:spPr/>
        <p:txBody>
          <a:bodyPr/>
          <a:lstStyle/>
          <a:p>
            <a:r>
              <a:rPr lang="en-US" altLang="zh-CN" dirty="0" smtClean="0"/>
              <a:t>Queue  </a:t>
            </a:r>
            <a:r>
              <a:rPr lang="zh-CN" altLang="en-US" dirty="0" smtClean="0"/>
              <a:t>先进先出队列</a:t>
            </a:r>
            <a:endParaRPr lang="en-US" altLang="zh-CN" dirty="0" smtClean="0"/>
          </a:p>
          <a:p>
            <a:pPr lvl="1"/>
            <a:r>
              <a:rPr lang="en-US" altLang="zh-CN" dirty="0" err="1" smtClean="0"/>
              <a:t>ArrayQueue</a:t>
            </a:r>
            <a:r>
              <a:rPr lang="en-US" altLang="zh-CN" dirty="0" smtClean="0"/>
              <a:t>  </a:t>
            </a:r>
            <a:r>
              <a:rPr lang="zh-CN" altLang="en-US" dirty="0" smtClean="0"/>
              <a:t>实现类</a:t>
            </a:r>
            <a:endParaRPr lang="en-US" altLang="zh-CN" dirty="0" smtClean="0"/>
          </a:p>
          <a:p>
            <a:pPr lvl="1"/>
            <a:r>
              <a:rPr lang="en-US" altLang="zh-CN" dirty="0" err="1" smtClean="0"/>
              <a:t>LinkedList</a:t>
            </a:r>
            <a:r>
              <a:rPr lang="en-US" altLang="zh-CN" dirty="0" smtClean="0"/>
              <a:t>   </a:t>
            </a:r>
          </a:p>
          <a:p>
            <a:r>
              <a:rPr lang="en-US" altLang="zh-CN" dirty="0" smtClean="0"/>
              <a:t>Vector    </a:t>
            </a:r>
            <a:r>
              <a:rPr lang="zh-CN" altLang="en-US" dirty="0" smtClean="0"/>
              <a:t>线程安全</a:t>
            </a:r>
            <a:endParaRPr lang="en-US" altLang="zh-CN" dirty="0" smtClean="0"/>
          </a:p>
          <a:p>
            <a:pPr lvl="1"/>
            <a:r>
              <a:rPr lang="en-US" altLang="zh-CN" dirty="0" smtClean="0"/>
              <a:t>Stack    </a:t>
            </a:r>
            <a:r>
              <a:rPr lang="zh-CN" altLang="en-US" dirty="0" smtClean="0"/>
              <a:t>先进后出栈</a:t>
            </a:r>
            <a:endParaRPr lang="zh-CN" altLang="en-US" dirty="0"/>
          </a:p>
        </p:txBody>
      </p:sp>
    </p:spTree>
    <p:extLst>
      <p:ext uri="{BB962C8B-B14F-4D97-AF65-F5344CB8AC3E}">
        <p14:creationId xmlns:p14="http://schemas.microsoft.com/office/powerpoint/2010/main" val="3985884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比较器</a:t>
            </a:r>
            <a:r>
              <a:rPr lang="en-US" altLang="zh-CN" dirty="0" smtClean="0"/>
              <a:t>Comparator</a:t>
            </a:r>
            <a:r>
              <a:rPr lang="zh-CN" altLang="en-US" dirty="0" smtClean="0"/>
              <a:t>接口</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55</a:t>
            </a:fld>
            <a:endParaRPr lang="zh-CN" altLang="en-US" dirty="0"/>
          </a:p>
        </p:txBody>
      </p:sp>
      <p:sp>
        <p:nvSpPr>
          <p:cNvPr id="4" name="内容占位符 3"/>
          <p:cNvSpPr>
            <a:spLocks noGrp="1"/>
          </p:cNvSpPr>
          <p:nvPr>
            <p:ph sz="quarter" idx="12"/>
          </p:nvPr>
        </p:nvSpPr>
        <p:spPr/>
        <p:txBody>
          <a:bodyPr/>
          <a:lstStyle/>
          <a:p>
            <a:r>
              <a:rPr lang="zh-CN" altLang="en-US" dirty="0" smtClean="0"/>
              <a:t>对集合中的元素进行比较，并排序，可以使用比较器</a:t>
            </a:r>
            <a:endParaRPr lang="en-US" altLang="zh-CN" dirty="0" smtClean="0"/>
          </a:p>
          <a:p>
            <a:r>
              <a:rPr lang="en-US" altLang="zh-CN" dirty="0"/>
              <a:t>Comparator</a:t>
            </a:r>
            <a:r>
              <a:rPr lang="zh-CN" altLang="en-US" dirty="0"/>
              <a:t>接口定义了两个方法：</a:t>
            </a:r>
          </a:p>
          <a:p>
            <a:pPr lvl="1"/>
            <a:r>
              <a:rPr lang="en-US" altLang="zh-CN" dirty="0"/>
              <a:t>compare( )</a:t>
            </a:r>
            <a:r>
              <a:rPr lang="zh-CN" altLang="en-US" dirty="0"/>
              <a:t>和</a:t>
            </a:r>
            <a:r>
              <a:rPr lang="en-US" altLang="zh-CN" dirty="0"/>
              <a:t>equals( )</a:t>
            </a:r>
            <a:r>
              <a:rPr lang="zh-CN" altLang="en-US" dirty="0"/>
              <a:t>。</a:t>
            </a:r>
          </a:p>
          <a:p>
            <a:r>
              <a:rPr lang="en-US" altLang="zh-CN" dirty="0"/>
              <a:t>compare( )</a:t>
            </a:r>
            <a:r>
              <a:rPr lang="zh-CN" altLang="en-US" dirty="0"/>
              <a:t>方法比较了两个元素，确定它们的顺序：</a:t>
            </a:r>
          </a:p>
          <a:p>
            <a:pPr lvl="1"/>
            <a:r>
              <a:rPr lang="en-US" altLang="zh-CN" dirty="0"/>
              <a:t>int compare(Object obj1, Object obj2)</a:t>
            </a:r>
          </a:p>
          <a:p>
            <a:r>
              <a:rPr lang="zh-CN" altLang="en-US" dirty="0" smtClean="0"/>
              <a:t>可以自定义</a:t>
            </a:r>
            <a:r>
              <a:rPr lang="en-US" altLang="zh-CN" dirty="0" err="1" smtClean="0"/>
              <a:t>TreeSet</a:t>
            </a:r>
            <a:r>
              <a:rPr lang="zh-CN" altLang="en-US" dirty="0" smtClean="0"/>
              <a:t>和</a:t>
            </a:r>
            <a:r>
              <a:rPr lang="en-US" altLang="zh-CN" dirty="0" err="1" smtClean="0"/>
              <a:t>TreeMap</a:t>
            </a:r>
            <a:r>
              <a:rPr lang="zh-CN" altLang="en-US" dirty="0" smtClean="0"/>
              <a:t>的排序</a:t>
            </a:r>
            <a:endParaRPr lang="en-US" altLang="zh-CN" dirty="0" smtClean="0"/>
          </a:p>
          <a:p>
            <a:r>
              <a:rPr lang="en-US" altLang="zh-CN" dirty="0" err="1" smtClean="0"/>
              <a:t>java.text.Collator</a:t>
            </a:r>
            <a:r>
              <a:rPr lang="en-US" altLang="zh-CN" dirty="0" smtClean="0"/>
              <a:t>   </a:t>
            </a:r>
            <a:r>
              <a:rPr lang="zh-CN" altLang="en-US" dirty="0" smtClean="0"/>
              <a:t>（参考数组章节）</a:t>
            </a:r>
            <a:endParaRPr lang="en-US" altLang="zh-CN" dirty="0" smtClean="0"/>
          </a:p>
          <a:p>
            <a:pPr lvl="1"/>
            <a:r>
              <a:rPr lang="zh-CN" altLang="en-US" dirty="0" smtClean="0"/>
              <a:t>不按字符表，按照语言特性进行排序</a:t>
            </a:r>
            <a:endParaRPr lang="en-US" altLang="zh-CN" dirty="0"/>
          </a:p>
          <a:p>
            <a:pPr marL="0" indent="0">
              <a:buNone/>
            </a:pPr>
            <a:endParaRPr lang="zh-CN" altLang="en-US" dirty="0"/>
          </a:p>
        </p:txBody>
      </p:sp>
    </p:spTree>
    <p:extLst>
      <p:ext uri="{BB962C8B-B14F-4D97-AF65-F5344CB8AC3E}">
        <p14:creationId xmlns:p14="http://schemas.microsoft.com/office/powerpoint/2010/main" val="2669616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集合工具</a:t>
            </a:r>
            <a:r>
              <a:rPr lang="en-US" altLang="zh-CN" dirty="0" smtClean="0"/>
              <a:t>Collections</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56</a:t>
            </a:fld>
            <a:endParaRPr lang="zh-CN" altLang="en-US" dirty="0"/>
          </a:p>
        </p:txBody>
      </p:sp>
      <p:sp>
        <p:nvSpPr>
          <p:cNvPr id="4" name="内容占位符 3"/>
          <p:cNvSpPr>
            <a:spLocks noGrp="1"/>
          </p:cNvSpPr>
          <p:nvPr>
            <p:ph sz="quarter" idx="12"/>
          </p:nvPr>
        </p:nvSpPr>
        <p:spPr/>
        <p:txBody>
          <a:bodyPr/>
          <a:lstStyle/>
          <a:p>
            <a:r>
              <a:rPr lang="en-US" altLang="zh-CN" sz="2800" b="1" dirty="0" err="1" smtClean="0">
                <a:solidFill>
                  <a:schemeClr val="tx2"/>
                </a:solidFill>
              </a:rPr>
              <a:t>javs.util.Collections</a:t>
            </a:r>
            <a:r>
              <a:rPr lang="en-US" altLang="zh-CN" sz="2800" b="1" dirty="0" smtClean="0">
                <a:solidFill>
                  <a:schemeClr val="tx2"/>
                </a:solidFill>
              </a:rPr>
              <a:t>  </a:t>
            </a:r>
            <a:r>
              <a:rPr lang="zh-CN" altLang="en-US" sz="2800" b="1" dirty="0" smtClean="0">
                <a:solidFill>
                  <a:schemeClr val="tx2"/>
                </a:solidFill>
              </a:rPr>
              <a:t>（静态方法）</a:t>
            </a:r>
            <a:endParaRPr lang="en-US" altLang="zh-CN" sz="2800" b="1" dirty="0">
              <a:solidFill>
                <a:schemeClr val="tx2"/>
              </a:solidFill>
            </a:endParaRPr>
          </a:p>
          <a:p>
            <a:pPr lvl="1"/>
            <a:endParaRPr lang="zh-CN" altLang="en-US" dirty="0"/>
          </a:p>
        </p:txBody>
      </p:sp>
      <p:graphicFrame>
        <p:nvGraphicFramePr>
          <p:cNvPr id="5" name="Group 275"/>
          <p:cNvGraphicFramePr>
            <a:graphicFrameLocks/>
          </p:cNvGraphicFramePr>
          <p:nvPr>
            <p:extLst>
              <p:ext uri="{D42A27DB-BD31-4B8C-83A1-F6EECF244321}">
                <p14:modId xmlns:p14="http://schemas.microsoft.com/office/powerpoint/2010/main" val="3110872053"/>
              </p:ext>
            </p:extLst>
          </p:nvPr>
        </p:nvGraphicFramePr>
        <p:xfrm>
          <a:off x="395536" y="1535201"/>
          <a:ext cx="8569325" cy="5052130"/>
        </p:xfrm>
        <a:graphic>
          <a:graphicData uri="http://schemas.openxmlformats.org/drawingml/2006/table">
            <a:tbl>
              <a:tblPr>
                <a:tableStyleId>{3C2FFA5D-87B4-456A-9821-1D502468CF0F}</a:tableStyleId>
              </a:tblPr>
              <a:tblGrid>
                <a:gridCol w="4025900">
                  <a:extLst>
                    <a:ext uri="{9D8B030D-6E8A-4147-A177-3AD203B41FA5}">
                      <a16:colId xmlns="" xmlns:a16="http://schemas.microsoft.com/office/drawing/2014/main" val="20000"/>
                    </a:ext>
                  </a:extLst>
                </a:gridCol>
                <a:gridCol w="4543425">
                  <a:extLst>
                    <a:ext uri="{9D8B030D-6E8A-4147-A177-3AD203B41FA5}">
                      <a16:colId xmlns="" xmlns:a16="http://schemas.microsoft.com/office/drawing/2014/main" val="20001"/>
                    </a:ext>
                  </a:extLst>
                </a:gridCol>
              </a:tblGrid>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int binarySearch(List list, Object value)</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void </a:t>
                      </a:r>
                      <a:r>
                        <a:rPr kumimoji="0" lang="en-US" altLang="zh-CN" sz="2000" b="1" u="none" strike="noStrike" cap="none" normalizeH="0" baseline="0" dirty="0" smtClean="0">
                          <a:ln>
                            <a:noFill/>
                          </a:ln>
                          <a:effectLst/>
                        </a:rPr>
                        <a:t>sort</a:t>
                      </a:r>
                      <a:r>
                        <a:rPr kumimoji="0" lang="en-US" altLang="zh-CN" sz="2000" u="none" strike="noStrike" cap="none" normalizeH="0" baseline="0" dirty="0" smtClean="0">
                          <a:ln>
                            <a:noFill/>
                          </a:ln>
                          <a:effectLst/>
                        </a:rPr>
                        <a:t>(List list)</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0"/>
                  </a:ext>
                </a:extLst>
              </a:tr>
              <a:tr h="2952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void fill(List </a:t>
                      </a:r>
                      <a:r>
                        <a:rPr kumimoji="0" lang="en-US" altLang="zh-CN" sz="2000" u="none" strike="noStrike" cap="none" normalizeH="0" baseline="0" dirty="0" err="1" smtClean="0">
                          <a:ln>
                            <a:noFill/>
                          </a:ln>
                          <a:effectLst/>
                        </a:rPr>
                        <a:t>list</a:t>
                      </a:r>
                      <a:r>
                        <a:rPr kumimoji="0" lang="en-US" altLang="zh-CN" sz="2000" u="none" strike="noStrike" cap="none" normalizeH="0" baseline="0" dirty="0" smtClean="0">
                          <a:ln>
                            <a:noFill/>
                          </a:ln>
                          <a:effectLst/>
                        </a:rPr>
                        <a:t>, Object </a:t>
                      </a:r>
                      <a:r>
                        <a:rPr kumimoji="0" lang="en-US" altLang="zh-CN" sz="2000" u="none" strike="noStrike" cap="none" normalizeH="0" baseline="0" dirty="0" err="1" smtClean="0">
                          <a:ln>
                            <a:noFill/>
                          </a:ln>
                          <a:effectLst/>
                        </a:rPr>
                        <a:t>obj</a:t>
                      </a:r>
                      <a:r>
                        <a:rPr kumimoji="0" lang="en-US" altLang="zh-CN" sz="2000" u="none" strike="noStrike" cap="none" normalizeH="0" baseline="0" dirty="0" smtClean="0">
                          <a:ln>
                            <a:noFill/>
                          </a:ln>
                          <a:effectLst/>
                        </a:rPr>
                        <a:t>)</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void shuffle(List list, Random r)</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1"/>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Object </a:t>
                      </a:r>
                      <a:r>
                        <a:rPr kumimoji="0" lang="en-US" altLang="zh-CN" sz="2000" b="1" u="none" strike="noStrike" cap="none" normalizeH="0" baseline="0" dirty="0" smtClean="0">
                          <a:ln>
                            <a:noFill/>
                          </a:ln>
                          <a:effectLst/>
                        </a:rPr>
                        <a:t>max</a:t>
                      </a:r>
                      <a:r>
                        <a:rPr kumimoji="0" lang="en-US" altLang="zh-CN" sz="2000" u="none" strike="noStrike" cap="none" normalizeH="0" baseline="0" dirty="0" smtClean="0">
                          <a:ln>
                            <a:noFill/>
                          </a:ln>
                          <a:effectLst/>
                        </a:rPr>
                        <a:t>(Collection </a:t>
                      </a:r>
                      <a:r>
                        <a:rPr kumimoji="0" lang="en-US" altLang="zh-CN" sz="2000" u="none" strike="noStrike" cap="none" normalizeH="0" baseline="0" dirty="0" err="1" smtClean="0">
                          <a:ln>
                            <a:noFill/>
                          </a:ln>
                          <a:effectLst/>
                        </a:rPr>
                        <a:t>c,Comparator</a:t>
                      </a:r>
                      <a:r>
                        <a:rPr kumimoji="0" lang="en-US" altLang="zh-CN" sz="2000" u="none" strike="noStrike" cap="none" normalizeH="0" baseline="0" dirty="0" smtClean="0">
                          <a:ln>
                            <a:noFill/>
                          </a:ln>
                          <a:effectLst/>
                        </a:rPr>
                        <a:t> comp)</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Map synchronizedMap(Map m)</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2"/>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Object min(Collection </a:t>
                      </a:r>
                      <a:r>
                        <a:rPr kumimoji="0" lang="en-US" altLang="zh-CN" sz="2000" u="none" strike="noStrike" cap="none" normalizeH="0" baseline="0" dirty="0" err="1" smtClean="0">
                          <a:ln>
                            <a:noFill/>
                          </a:ln>
                          <a:effectLst/>
                        </a:rPr>
                        <a:t>c,Comparator</a:t>
                      </a:r>
                      <a:r>
                        <a:rPr kumimoji="0" lang="en-US" altLang="zh-CN" sz="2000" u="none" strike="noStrike" cap="none" normalizeH="0" baseline="0" dirty="0" smtClean="0">
                          <a:ln>
                            <a:noFill/>
                          </a:ln>
                          <a:effectLst/>
                        </a:rPr>
                        <a:t> comp)</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Set synchronizedSet(Set s)</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3"/>
                  </a:ext>
                </a:extLst>
              </a:tr>
              <a:tr h="2825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List nCopies(int num, Object obj)</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void sort(List </a:t>
                      </a:r>
                      <a:r>
                        <a:rPr kumimoji="0" lang="en-US" altLang="zh-CN" sz="2000" u="none" strike="noStrike" cap="none" normalizeH="0" baseline="0" dirty="0" err="1" smtClean="0">
                          <a:ln>
                            <a:noFill/>
                          </a:ln>
                          <a:effectLst/>
                        </a:rPr>
                        <a:t>list</a:t>
                      </a:r>
                      <a:r>
                        <a:rPr kumimoji="0" lang="en-US" altLang="zh-CN" sz="2000" u="none" strike="noStrike" cap="none" normalizeH="0" baseline="0" dirty="0" smtClean="0">
                          <a:ln>
                            <a:noFill/>
                          </a:ln>
                          <a:effectLst/>
                        </a:rPr>
                        <a:t>, Comparator comp)</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4"/>
                  </a:ext>
                </a:extLst>
              </a:tr>
              <a:tr h="47942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void reverse(List list)</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SortedSet synchronizedSortedSet(SortedSet ss)</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5"/>
                  </a:ext>
                </a:extLst>
              </a:tr>
              <a:tr h="282575">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smtClean="0">
                          <a:ln>
                            <a:noFill/>
                          </a:ln>
                          <a:effectLst/>
                        </a:rPr>
                        <a:t>static Comparator reverseOrder( )</a:t>
                      </a:r>
                      <a:endParaRPr kumimoji="0" lang="en-US" altLang="zh-CN" sz="36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tc>
                  <a:txBody>
                    <a:bodyPr/>
                    <a:lstStyle>
                      <a:lvl1pPr marL="342900" indent="-342900">
                        <a:spcBef>
                          <a:spcPct val="20000"/>
                        </a:spcBef>
                        <a:buClr>
                          <a:schemeClr val="folHlink"/>
                        </a:buClr>
                        <a:buSzPct val="60000"/>
                        <a:buFont typeface="Wingdings" panose="05000000000000000000" pitchFamily="2" charset="2"/>
                        <a:defRPr kumimoji="1"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lr>
                          <a:schemeClr val="hlink"/>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3pPr>
                      <a:lvl4pPr marL="1600200" indent="-228600">
                        <a:spcBef>
                          <a:spcPct val="20000"/>
                        </a:spcBef>
                        <a:buClr>
                          <a:schemeClr val="accent2"/>
                        </a:buClr>
                        <a:buSzPct val="55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4pPr>
                      <a:lvl5pPr marL="2057400" indent="-228600">
                        <a:spcBef>
                          <a:spcPct val="20000"/>
                        </a:spcBef>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sz="2000">
                          <a:solidFill>
                            <a:schemeClr val="tx1"/>
                          </a:solidFill>
                          <a:latin typeface="幼圆" panose="02010509060101010101" pitchFamily="49" charset="-122"/>
                          <a:ea typeface="幼圆"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u="none" strike="noStrike" cap="none" normalizeH="0" baseline="0" dirty="0" smtClean="0">
                          <a:ln>
                            <a:noFill/>
                          </a:ln>
                          <a:effectLst/>
                        </a:rPr>
                        <a:t>static void swap(List </a:t>
                      </a:r>
                      <a:r>
                        <a:rPr kumimoji="0" lang="en-US" altLang="zh-CN" sz="2000" u="none" strike="noStrike" cap="none" normalizeH="0" baseline="0" dirty="0" err="1" smtClean="0">
                          <a:ln>
                            <a:noFill/>
                          </a:ln>
                          <a:effectLst/>
                        </a:rPr>
                        <a:t>list</a:t>
                      </a:r>
                      <a:r>
                        <a:rPr kumimoji="0" lang="en-US" altLang="zh-CN" sz="2000" u="none" strike="noStrike" cap="none" normalizeH="0" baseline="0" dirty="0" smtClean="0">
                          <a:ln>
                            <a:noFill/>
                          </a:ln>
                          <a:effectLst/>
                        </a:rPr>
                        <a:t>, int </a:t>
                      </a:r>
                      <a:r>
                        <a:rPr kumimoji="0" lang="en-US" altLang="zh-CN" sz="2000" u="none" strike="noStrike" cap="none" normalizeH="0" baseline="0" dirty="0" err="1" smtClean="0">
                          <a:ln>
                            <a:noFill/>
                          </a:ln>
                          <a:effectLst/>
                        </a:rPr>
                        <a:t>i</a:t>
                      </a:r>
                      <a:r>
                        <a:rPr kumimoji="0" lang="en-US" altLang="zh-CN" sz="2000" u="none" strike="noStrike" cap="none" normalizeH="0" baseline="0" dirty="0" smtClean="0">
                          <a:ln>
                            <a:noFill/>
                          </a:ln>
                          <a:effectLst/>
                        </a:rPr>
                        <a:t>, int j)</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34295" marB="34295" horzOverflow="overflow"/>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067864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集合和数组的转换</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57</a:t>
            </a:fld>
            <a:endParaRPr lang="zh-CN" altLang="en-US" dirty="0"/>
          </a:p>
        </p:txBody>
      </p:sp>
      <p:sp>
        <p:nvSpPr>
          <p:cNvPr id="4" name="内容占位符 3"/>
          <p:cNvSpPr>
            <a:spLocks noGrp="1"/>
          </p:cNvSpPr>
          <p:nvPr>
            <p:ph sz="quarter" idx="12"/>
          </p:nvPr>
        </p:nvSpPr>
        <p:spPr/>
        <p:txBody>
          <a:bodyPr/>
          <a:lstStyle/>
          <a:p>
            <a:pPr>
              <a:lnSpc>
                <a:spcPct val="90000"/>
              </a:lnSpc>
              <a:defRPr/>
            </a:pP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Arrays</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类中定义了</a:t>
            </a:r>
            <a:r>
              <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5</a:t>
            </a: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种类型的方法：</a:t>
            </a:r>
            <a:endPar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lvl="1">
              <a:lnSpc>
                <a:spcPct val="90000"/>
              </a:lnSpc>
              <a:defRPr/>
            </a:pPr>
            <a:r>
              <a:rPr lang="en-US" altLang="zh-CN" b="1" dirty="0" err="1">
                <a:latin typeface="幼圆" panose="02010509060101010101" pitchFamily="49" charset="-122"/>
                <a:ea typeface="幼圆" panose="02010509060101010101" pitchFamily="49" charset="-122"/>
              </a:rPr>
              <a:t>asList</a:t>
            </a:r>
            <a:r>
              <a:rPr lang="zh-CN" altLang="en-US" dirty="0">
                <a:latin typeface="幼圆" panose="02010509060101010101" pitchFamily="49" charset="-122"/>
                <a:ea typeface="幼圆" panose="02010509060101010101" pitchFamily="49" charset="-122"/>
              </a:rPr>
              <a:t>（）：返回一个被指定数组支持的</a:t>
            </a:r>
            <a:r>
              <a:rPr lang="en-US" altLang="zh-CN" dirty="0">
                <a:latin typeface="幼圆" panose="02010509060101010101" pitchFamily="49" charset="-122"/>
                <a:ea typeface="幼圆" panose="02010509060101010101" pitchFamily="49" charset="-122"/>
              </a:rPr>
              <a:t>List</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err="1">
                <a:latin typeface="幼圆" panose="02010509060101010101" pitchFamily="49" charset="-122"/>
                <a:ea typeface="幼圆" panose="02010509060101010101" pitchFamily="49" charset="-122"/>
              </a:rPr>
              <a:t>binarySearch</a:t>
            </a:r>
            <a:r>
              <a:rPr lang="zh-CN" altLang="en-US" dirty="0">
                <a:latin typeface="幼圆" panose="02010509060101010101" pitchFamily="49" charset="-122"/>
                <a:ea typeface="幼圆" panose="02010509060101010101" pitchFamily="49" charset="-122"/>
              </a:rPr>
              <a:t>（），在不同类型的数组中搜索特定值；</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equals</a:t>
            </a:r>
            <a:r>
              <a:rPr lang="zh-CN" altLang="en-US" dirty="0">
                <a:latin typeface="幼圆" panose="02010509060101010101" pitchFamily="49" charset="-122"/>
                <a:ea typeface="幼圆" panose="02010509060101010101" pitchFamily="49" charset="-122"/>
              </a:rPr>
              <a:t>（），比较两个数组是否相等；</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fill</a:t>
            </a:r>
            <a:r>
              <a:rPr lang="zh-CN" altLang="en-US" dirty="0">
                <a:latin typeface="幼圆" panose="02010509060101010101" pitchFamily="49" charset="-122"/>
                <a:ea typeface="幼圆" panose="02010509060101010101" pitchFamily="49" charset="-122"/>
              </a:rPr>
              <a:t>（），用一个指定的值填充数组</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a:latin typeface="幼圆" panose="02010509060101010101" pitchFamily="49" charset="-122"/>
                <a:ea typeface="幼圆" panose="02010509060101010101" pitchFamily="49" charset="-122"/>
              </a:rPr>
              <a:t>sort</a:t>
            </a:r>
            <a:r>
              <a:rPr lang="zh-CN" altLang="en-US" dirty="0">
                <a:latin typeface="幼圆" panose="02010509060101010101" pitchFamily="49" charset="-122"/>
                <a:ea typeface="幼圆" panose="02010509060101010101" pitchFamily="49" charset="-122"/>
              </a:rPr>
              <a:t>（），对不同类型的数组排序。</a:t>
            </a:r>
            <a:endParaRPr lang="en-US" altLang="zh-CN" dirty="0">
              <a:latin typeface="幼圆" panose="02010509060101010101" pitchFamily="49" charset="-122"/>
              <a:ea typeface="幼圆" panose="02010509060101010101" pitchFamily="49" charset="-122"/>
            </a:endParaRPr>
          </a:p>
          <a:p>
            <a:pPr lvl="1">
              <a:lnSpc>
                <a:spcPct val="90000"/>
              </a:lnSpc>
              <a:defRPr/>
            </a:pPr>
            <a:r>
              <a:rPr lang="en-US" altLang="zh-CN" dirty="0" err="1">
                <a:latin typeface="幼圆" panose="02010509060101010101" pitchFamily="49" charset="-122"/>
                <a:ea typeface="幼圆" panose="02010509060101010101" pitchFamily="49" charset="-122"/>
              </a:rPr>
              <a:t>copyOf</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复制数组</a:t>
            </a:r>
            <a:endParaRPr lang="en-US" altLang="zh-CN" dirty="0">
              <a:latin typeface="幼圆" panose="02010509060101010101" pitchFamily="49" charset="-122"/>
              <a:ea typeface="幼圆" panose="02010509060101010101" pitchFamily="49" charset="-122"/>
            </a:endParaRPr>
          </a:p>
          <a:p>
            <a:r>
              <a:rPr lang="zh-CN" altLang="en-US" dirty="0" smtClean="0"/>
              <a:t>接口</a:t>
            </a:r>
            <a:r>
              <a:rPr lang="en-US" altLang="zh-CN" dirty="0" smtClean="0"/>
              <a:t>Collection</a:t>
            </a:r>
            <a:r>
              <a:rPr lang="zh-CN" altLang="en-US" dirty="0" smtClean="0"/>
              <a:t>定义了两个方法</a:t>
            </a:r>
            <a:endParaRPr lang="en-US" altLang="zh-CN" dirty="0" smtClean="0"/>
          </a:p>
          <a:p>
            <a:pPr lvl="1"/>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721153753"/>
              </p:ext>
            </p:extLst>
          </p:nvPr>
        </p:nvGraphicFramePr>
        <p:xfrm>
          <a:off x="971984" y="4293096"/>
          <a:ext cx="7200416" cy="836296"/>
        </p:xfrm>
        <a:graphic>
          <a:graphicData uri="http://schemas.openxmlformats.org/drawingml/2006/table">
            <a:tbl>
              <a:tblPr/>
              <a:tblGrid>
                <a:gridCol w="1720829">
                  <a:extLst>
                    <a:ext uri="{9D8B030D-6E8A-4147-A177-3AD203B41FA5}">
                      <a16:colId xmlns="" xmlns:a16="http://schemas.microsoft.com/office/drawing/2014/main" val="3637370885"/>
                    </a:ext>
                  </a:extLst>
                </a:gridCol>
                <a:gridCol w="5479587">
                  <a:extLst>
                    <a:ext uri="{9D8B030D-6E8A-4147-A177-3AD203B41FA5}">
                      <a16:colId xmlns="" xmlns:a16="http://schemas.microsoft.com/office/drawing/2014/main" val="2137631950"/>
                    </a:ext>
                  </a:extLst>
                </a:gridCol>
              </a:tblGrid>
              <a:tr h="0">
                <a:tc>
                  <a:txBody>
                    <a:bodyPr/>
                    <a:lstStyle/>
                    <a:p>
                      <a:pPr algn="l" fontAlgn="t"/>
                      <a:r>
                        <a:rPr lang="en-US" sz="2400" b="1" u="none" strike="noStrike">
                          <a:solidFill>
                            <a:srgbClr val="4A6782"/>
                          </a:solidFill>
                          <a:effectLst/>
                          <a:hlinkClick r:id="rId2" action="ppaction://hlinkfile" tooltip="class in java.lang"/>
                        </a:rPr>
                        <a:t>Object</a:t>
                      </a:r>
                      <a:r>
                        <a:rPr lang="en-US" sz="2400">
                          <a:effectLst/>
                        </a:rPr>
                        <a:t>[]</a:t>
                      </a: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a:noFill/>
                    </a:lnT>
                    <a:lnB w="4763"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2400" b="1" u="none" strike="noStrike" dirty="0" err="1">
                          <a:solidFill>
                            <a:srgbClr val="4A6782"/>
                          </a:solidFill>
                          <a:effectLst/>
                          <a:hlinkClick r:id="rId3" action="ppaction://hlinkfile"/>
                        </a:rPr>
                        <a:t>toArray</a:t>
                      </a:r>
                      <a:r>
                        <a:rPr lang="en-US" sz="2400" dirty="0" smtClean="0">
                          <a:effectLst/>
                        </a:rPr>
                        <a:t>()</a:t>
                      </a:r>
                      <a:endParaRPr lang="en-US" sz="2400" dirty="0">
                        <a:solidFill>
                          <a:srgbClr val="474747"/>
                        </a:solidFill>
                        <a:effectLst/>
                        <a:latin typeface="DejaVu Serif"/>
                      </a:endParaRP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a:noFill/>
                    </a:lnT>
                    <a:lnB w="4763" cap="flat" cmpd="sng" algn="ctr">
                      <a:solidFill>
                        <a:srgbClr val="EEEEEE"/>
                      </a:solidFill>
                      <a:prstDash val="solid"/>
                      <a:round/>
                      <a:headEnd type="none" w="med" len="med"/>
                      <a:tailEnd type="none" w="med" len="med"/>
                    </a:lnB>
                    <a:solidFill>
                      <a:srgbClr val="EEEEEF"/>
                    </a:solidFill>
                  </a:tcPr>
                </a:tc>
                <a:extLst>
                  <a:ext uri="{0D108BD9-81ED-4DB2-BD59-A6C34878D82A}">
                    <a16:rowId xmlns="" xmlns:a16="http://schemas.microsoft.com/office/drawing/2014/main" val="2952183022"/>
                  </a:ext>
                </a:extLst>
              </a:tr>
              <a:tr h="0">
                <a:tc>
                  <a:txBody>
                    <a:bodyPr/>
                    <a:lstStyle/>
                    <a:p>
                      <a:pPr algn="l" fontAlgn="t"/>
                      <a:r>
                        <a:rPr lang="en-US" sz="2400">
                          <a:effectLst/>
                        </a:rPr>
                        <a:t>&lt;T&gt; T[]</a:t>
                      </a: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w="4763" cap="flat" cmpd="sng" algn="ctr">
                      <a:solidFill>
                        <a:srgbClr val="EEEEEE"/>
                      </a:solidFill>
                      <a:prstDash val="solid"/>
                      <a:round/>
                      <a:headEnd type="none" w="med" len="med"/>
                      <a:tailEnd type="none" w="med" len="med"/>
                    </a:lnT>
                    <a:lnB w="4763"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2400" b="1" u="none" strike="noStrike" dirty="0" err="1">
                          <a:solidFill>
                            <a:srgbClr val="4A6782"/>
                          </a:solidFill>
                          <a:effectLst/>
                          <a:hlinkClick r:id="rId3" action="ppaction://hlinkfile"/>
                        </a:rPr>
                        <a:t>toArray</a:t>
                      </a:r>
                      <a:r>
                        <a:rPr lang="en-US" sz="2400" dirty="0">
                          <a:effectLst/>
                        </a:rPr>
                        <a:t>(T</a:t>
                      </a:r>
                      <a:r>
                        <a:rPr lang="en-US" sz="2400" dirty="0" smtClean="0">
                          <a:effectLst/>
                        </a:rPr>
                        <a:t>[])   </a:t>
                      </a:r>
                      <a:r>
                        <a:rPr lang="zh-CN" altLang="en-US" sz="2400" dirty="0" smtClean="0">
                          <a:effectLst/>
                        </a:rPr>
                        <a:t>返回结果为参数指定类型</a:t>
                      </a:r>
                      <a:endParaRPr lang="en-US" sz="2400" dirty="0">
                        <a:solidFill>
                          <a:srgbClr val="474747"/>
                        </a:solidFill>
                        <a:effectLst/>
                        <a:latin typeface="DejaVu Serif"/>
                      </a:endParaRPr>
                    </a:p>
                  </a:txBody>
                  <a:tcPr marL="47625" marR="14288" marT="38100" marB="14288">
                    <a:lnL w="4763" cap="flat" cmpd="sng" algn="ctr">
                      <a:solidFill>
                        <a:srgbClr val="EEEEEE"/>
                      </a:solidFill>
                      <a:prstDash val="solid"/>
                      <a:round/>
                      <a:headEnd type="none" w="med" len="med"/>
                      <a:tailEnd type="none" w="med" len="med"/>
                    </a:lnL>
                    <a:lnR w="4763" cap="flat" cmpd="sng" algn="ctr">
                      <a:solidFill>
                        <a:srgbClr val="EEEEEE"/>
                      </a:solidFill>
                      <a:prstDash val="solid"/>
                      <a:round/>
                      <a:headEnd type="none" w="med" len="med"/>
                      <a:tailEnd type="none" w="med" len="med"/>
                    </a:lnR>
                    <a:lnT w="4763" cap="flat" cmpd="sng" algn="ctr">
                      <a:solidFill>
                        <a:srgbClr val="EEEEEE"/>
                      </a:solidFill>
                      <a:prstDash val="solid"/>
                      <a:round/>
                      <a:headEnd type="none" w="med" len="med"/>
                      <a:tailEnd type="none" w="med" len="med"/>
                    </a:lnT>
                    <a:lnB w="4763" cap="flat" cmpd="sng" algn="ctr">
                      <a:solidFill>
                        <a:srgbClr val="EEEEEE"/>
                      </a:solidFill>
                      <a:prstDash val="solid"/>
                      <a:round/>
                      <a:headEnd type="none" w="med" len="med"/>
                      <a:tailEnd type="none" w="med" len="med"/>
                    </a:lnB>
                    <a:solidFill>
                      <a:srgbClr val="FFFFFF"/>
                    </a:solidFill>
                  </a:tcPr>
                </a:tc>
                <a:extLst>
                  <a:ext uri="{0D108BD9-81ED-4DB2-BD59-A6C34878D82A}">
                    <a16:rowId xmlns="" xmlns:a16="http://schemas.microsoft.com/office/drawing/2014/main" val="1979094598"/>
                  </a:ext>
                </a:extLst>
              </a:tr>
            </a:tbl>
          </a:graphicData>
        </a:graphic>
      </p:graphicFrame>
    </p:spTree>
    <p:extLst>
      <p:ext uri="{BB962C8B-B14F-4D97-AF65-F5344CB8AC3E}">
        <p14:creationId xmlns:p14="http://schemas.microsoft.com/office/powerpoint/2010/main" val="28616092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2843808" y="2916658"/>
            <a:ext cx="4752528" cy="728366"/>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2800" b="1" kern="1200">
                <a:solidFill>
                  <a:schemeClr val="bg1"/>
                </a:solidFill>
                <a:latin typeface="+mj-ea"/>
                <a:ea typeface="+mj-ea"/>
                <a:cs typeface="+mj-cs"/>
              </a:defRPr>
            </a:lvl1pPr>
          </a:lstStyle>
          <a:p>
            <a:r>
              <a:rPr lang="zh-CN" altLang="en-US" sz="4400" dirty="0" smtClean="0">
                <a:solidFill>
                  <a:schemeClr val="tx1"/>
                </a:solidFill>
              </a:rPr>
              <a:t>本次课程结束！</a:t>
            </a:r>
            <a:endParaRPr lang="zh-CN" altLang="en-US" sz="4400" dirty="0">
              <a:solidFill>
                <a:schemeClr val="tx1"/>
              </a:solidFill>
            </a:endParaRPr>
          </a:p>
        </p:txBody>
      </p:sp>
      <p:pic>
        <p:nvPicPr>
          <p:cNvPr id="5" name="Picture 2" descr="http://www.cqu.edu.cn/Sites/CQUmain/Themes/Default/Images/logo.png">
            <a:hlinkClick r:id="rId2" tooltip="重庆大学"/>
          </p:cNvPr>
          <p:cNvPicPr>
            <a:picLocks noChangeAspect="1" noChangeArrowheads="1"/>
          </p:cNvPicPr>
          <p:nvPr/>
        </p:nvPicPr>
        <p:blipFill>
          <a:blip r:embed="rId3" cstate="print"/>
          <a:srcRect/>
          <a:stretch>
            <a:fillRect/>
          </a:stretch>
        </p:blipFill>
        <p:spPr bwMode="auto">
          <a:xfrm>
            <a:off x="323528" y="188640"/>
            <a:ext cx="1748206" cy="554310"/>
          </a:xfrm>
          <a:prstGeom prst="rect">
            <a:avLst/>
          </a:prstGeom>
          <a:noFill/>
        </p:spPr>
      </p:pic>
    </p:spTree>
    <p:extLst>
      <p:ext uri="{BB962C8B-B14F-4D97-AF65-F5344CB8AC3E}">
        <p14:creationId xmlns:p14="http://schemas.microsoft.com/office/powerpoint/2010/main" val="2373232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字符串比较示例</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6</a:t>
            </a:fld>
            <a:endParaRPr lang="zh-CN" altLang="en-US" dirty="0"/>
          </a:p>
        </p:txBody>
      </p:sp>
      <p:sp>
        <p:nvSpPr>
          <p:cNvPr id="4" name="内容占位符 3"/>
          <p:cNvSpPr>
            <a:spLocks noGrp="1"/>
          </p:cNvSpPr>
          <p:nvPr>
            <p:ph sz="quarter" idx="12"/>
          </p:nvPr>
        </p:nvSpPr>
        <p:spPr/>
        <p:txBody>
          <a:bodyPr/>
          <a:lstStyle/>
          <a:p>
            <a:pPr fontAlgn="base"/>
            <a:r>
              <a:rPr lang="zh-CN" altLang="zh-CN" b="1" dirty="0"/>
              <a:t>【例</a:t>
            </a:r>
            <a:r>
              <a:rPr lang="en-US" altLang="zh-CN" b="1" dirty="0"/>
              <a:t>6.1</a:t>
            </a:r>
            <a:r>
              <a:rPr lang="zh-CN" altLang="zh-CN" b="1" dirty="0"/>
              <a:t>】 </a:t>
            </a:r>
            <a:r>
              <a:rPr lang="zh-CN" altLang="zh-CN" dirty="0"/>
              <a:t>将字符串数组按字典序重新排列</a:t>
            </a:r>
          </a:p>
          <a:p>
            <a:pPr fontAlgn="base"/>
            <a:endParaRPr lang="zh-CN" altLang="zh-CN" dirty="0" smtClean="0"/>
          </a:p>
          <a:p>
            <a:endParaRPr lang="zh-CN" altLang="en-US" dirty="0"/>
          </a:p>
        </p:txBody>
      </p:sp>
      <p:pic>
        <p:nvPicPr>
          <p:cNvPr id="5" name="图片 4"/>
          <p:cNvPicPr>
            <a:picLocks noChangeAspect="1"/>
          </p:cNvPicPr>
          <p:nvPr/>
        </p:nvPicPr>
        <p:blipFill>
          <a:blip r:embed="rId2"/>
          <a:stretch>
            <a:fillRect/>
          </a:stretch>
        </p:blipFill>
        <p:spPr>
          <a:xfrm>
            <a:off x="323528" y="1510609"/>
            <a:ext cx="8280920" cy="52315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如何对中文字符串进行排序</a:t>
            </a:r>
            <a:endParaRPr lang="zh-CN" altLang="en-US" dirty="0"/>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7</a:t>
            </a:fld>
            <a:endParaRPr lang="zh-CN" altLang="en-US" dirty="0"/>
          </a:p>
        </p:txBody>
      </p:sp>
      <p:sp>
        <p:nvSpPr>
          <p:cNvPr id="4" name="内容占位符 3"/>
          <p:cNvSpPr>
            <a:spLocks noGrp="1"/>
          </p:cNvSpPr>
          <p:nvPr>
            <p:ph sz="quarter" idx="12"/>
          </p:nvPr>
        </p:nvSpPr>
        <p:spPr/>
        <p:txBody>
          <a:bodyPr>
            <a:normAutofit/>
          </a:bodyPr>
          <a:lstStyle/>
          <a:p>
            <a:r>
              <a:rPr lang="zh-CN" altLang="en-US" sz="2400" b="1" dirty="0" smtClean="0">
                <a:latin typeface="楷体" panose="02010609060101010101" pitchFamily="49" charset="-122"/>
                <a:ea typeface="楷体" panose="02010609060101010101" pitchFamily="49" charset="-122"/>
              </a:rPr>
              <a:t>例如：计算机，长江，通信，数学</a:t>
            </a:r>
            <a:endParaRPr lang="en-US" altLang="zh-CN" sz="2400" b="1" dirty="0" smtClean="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排序后：长江，计算机，数学，通信</a:t>
            </a:r>
            <a:endParaRPr lang="zh-CN" altLang="en-US" sz="2400" b="1" dirty="0">
              <a:latin typeface="楷体" panose="02010609060101010101" pitchFamily="49" charset="-122"/>
              <a:ea typeface="楷体" panose="02010609060101010101" pitchFamily="49" charset="-122"/>
            </a:endParaRPr>
          </a:p>
        </p:txBody>
      </p:sp>
      <p:sp>
        <p:nvSpPr>
          <p:cNvPr id="5" name="矩形 4"/>
          <p:cNvSpPr/>
          <p:nvPr/>
        </p:nvSpPr>
        <p:spPr>
          <a:xfrm>
            <a:off x="488238" y="2348880"/>
            <a:ext cx="7704856"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zh-CN" altLang="en-US" sz="2000" b="1" dirty="0">
                <a:latin typeface="楷体" panose="02010609060101010101" pitchFamily="49" charset="-122"/>
                <a:ea typeface="楷体" panose="02010609060101010101" pitchFamily="49" charset="-122"/>
              </a:rPr>
              <a:t>String[] arrStrings = </a:t>
            </a:r>
            <a:r>
              <a:rPr lang="zh-CN" altLang="en-US" sz="2000" b="1" dirty="0" smtClean="0">
                <a:latin typeface="楷体" panose="02010609060101010101" pitchFamily="49" charset="-122"/>
                <a:ea typeface="楷体" panose="02010609060101010101" pitchFamily="49" charset="-122"/>
              </a:rPr>
              <a:t>{“计算机”,“长江”, “通信”,“数学"}</a:t>
            </a:r>
            <a:r>
              <a:rPr lang="zh-CN" altLang="en-US" sz="2000" b="1" dirty="0">
                <a:latin typeface="楷体" panose="02010609060101010101" pitchFamily="49" charset="-122"/>
                <a:ea typeface="楷体" panose="02010609060101010101" pitchFamily="49" charset="-122"/>
              </a:rPr>
              <a:t>;</a:t>
            </a:r>
          </a:p>
          <a:p>
            <a:r>
              <a:rPr lang="zh-CN" altLang="en-US" sz="2000" b="1" dirty="0" smtClean="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Collator 类是用来执行区分语言环境的 String 比较的，这里选择使用CHINA</a:t>
            </a:r>
          </a:p>
          <a:p>
            <a:r>
              <a:rPr lang="zh-CN" altLang="en-US" sz="2000" b="1" dirty="0" smtClean="0">
                <a:solidFill>
                  <a:srgbClr val="FF0000"/>
                </a:solidFill>
                <a:latin typeface="楷体" panose="02010609060101010101" pitchFamily="49" charset="-122"/>
                <a:ea typeface="楷体" panose="02010609060101010101" pitchFamily="49" charset="-122"/>
              </a:rPr>
              <a:t>Comparator</a:t>
            </a:r>
            <a:r>
              <a:rPr lang="zh-CN" altLang="en-US" sz="2000" b="1" dirty="0" smtClean="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comparator = </a:t>
            </a:r>
            <a:r>
              <a:rPr lang="zh-CN" altLang="en-US" sz="2000" b="1" dirty="0">
                <a:solidFill>
                  <a:srgbClr val="FF0000"/>
                </a:solidFill>
                <a:latin typeface="楷体" panose="02010609060101010101" pitchFamily="49" charset="-122"/>
                <a:ea typeface="楷体" panose="02010609060101010101" pitchFamily="49" charset="-122"/>
              </a:rPr>
              <a:t>Collator</a:t>
            </a:r>
            <a:r>
              <a:rPr lang="zh-CN" altLang="en-US" sz="2000" b="1" dirty="0">
                <a:latin typeface="楷体" panose="02010609060101010101" pitchFamily="49" charset="-122"/>
                <a:ea typeface="楷体" panose="02010609060101010101" pitchFamily="49" charset="-122"/>
              </a:rPr>
              <a:t>.getInstance(java.util.Locale.CHINA);</a:t>
            </a:r>
          </a:p>
          <a:p>
            <a:r>
              <a:rPr lang="zh-CN" altLang="en-US" sz="2000" b="1" dirty="0" smtClean="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使根据指定比较器产生的顺序对指定对象数组进行排序。</a:t>
            </a:r>
          </a:p>
          <a:p>
            <a:r>
              <a:rPr lang="zh-CN" altLang="en-US" sz="2000" b="1" dirty="0">
                <a:latin typeface="楷体" panose="02010609060101010101" pitchFamily="49" charset="-122"/>
                <a:ea typeface="楷体" panose="02010609060101010101" pitchFamily="49" charset="-122"/>
              </a:rPr>
              <a:t>	</a:t>
            </a:r>
            <a:r>
              <a:rPr lang="zh-CN" altLang="en-US" sz="2000" b="1" dirty="0" smtClean="0">
                <a:latin typeface="楷体" panose="02010609060101010101" pitchFamily="49" charset="-122"/>
                <a:ea typeface="楷体" panose="02010609060101010101" pitchFamily="49" charset="-122"/>
              </a:rPr>
              <a:t>Arrays</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sort</a:t>
            </a:r>
            <a:r>
              <a:rPr lang="zh-CN" altLang="en-US" sz="2000" b="1" dirty="0">
                <a:latin typeface="楷体" panose="02010609060101010101" pitchFamily="49" charset="-122"/>
                <a:ea typeface="楷体" panose="02010609060101010101" pitchFamily="49" charset="-122"/>
              </a:rPr>
              <a:t>(arrStrings, comparator);</a:t>
            </a:r>
          </a:p>
          <a:p>
            <a:r>
              <a:rPr lang="zh-CN" altLang="en-US" sz="2000" b="1" dirty="0">
                <a:latin typeface="楷体" panose="02010609060101010101" pitchFamily="49" charset="-122"/>
                <a:ea typeface="楷体" panose="02010609060101010101" pitchFamily="49" charset="-122"/>
              </a:rPr>
              <a:t>	</a:t>
            </a:r>
            <a:r>
              <a:rPr lang="zh-CN" altLang="en-US" sz="2000" b="1" dirty="0" smtClean="0">
                <a:latin typeface="楷体" panose="02010609060101010101" pitchFamily="49" charset="-122"/>
                <a:ea typeface="楷体" panose="02010609060101010101" pitchFamily="49" charset="-122"/>
              </a:rPr>
              <a:t>for </a:t>
            </a:r>
            <a:r>
              <a:rPr lang="zh-CN" altLang="en-US" sz="2000" b="1" dirty="0">
                <a:latin typeface="楷体" panose="02010609060101010101" pitchFamily="49" charset="-122"/>
                <a:ea typeface="楷体" panose="02010609060101010101" pitchFamily="49" charset="-122"/>
              </a:rPr>
              <a:t>(int i = 0; i &lt; arrStrings.length; i++) System.out.println(arrStrings[i]); }</a:t>
            </a:r>
          </a:p>
        </p:txBody>
      </p:sp>
    </p:spTree>
    <p:extLst>
      <p:ext uri="{BB962C8B-B14F-4D97-AF65-F5344CB8AC3E}">
        <p14:creationId xmlns:p14="http://schemas.microsoft.com/office/powerpoint/2010/main" val="1592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字符串检索</a:t>
            </a:r>
          </a:p>
        </p:txBody>
      </p:sp>
      <p:sp>
        <p:nvSpPr>
          <p:cNvPr id="3" name="灯片编号占位符 2"/>
          <p:cNvSpPr>
            <a:spLocks noGrp="1"/>
          </p:cNvSpPr>
          <p:nvPr>
            <p:ph type="sldNum" sz="quarter" idx="11"/>
          </p:nvPr>
        </p:nvSpPr>
        <p:spPr/>
        <p:txBody>
          <a:bodyPr/>
          <a:lstStyle/>
          <a:p>
            <a:r>
              <a:rPr lang="en-US" altLang="zh-CN" smtClean="0"/>
              <a:t>P</a:t>
            </a:r>
            <a:fld id="{62DCC93C-90AC-48A1-9D9E-CBAB17A91522}" type="slidenum">
              <a:rPr lang="zh-CN" altLang="en-US" smtClean="0"/>
              <a:pPr/>
              <a:t>8</a:t>
            </a:fld>
            <a:endParaRPr lang="zh-CN" altLang="en-US" dirty="0"/>
          </a:p>
        </p:txBody>
      </p:sp>
      <p:sp>
        <p:nvSpPr>
          <p:cNvPr id="4" name="内容占位符 3"/>
          <p:cNvSpPr>
            <a:spLocks noGrp="1"/>
          </p:cNvSpPr>
          <p:nvPr>
            <p:ph sz="quarter" idx="12"/>
          </p:nvPr>
        </p:nvSpPr>
        <p:spPr/>
        <p:txBody>
          <a:bodyPr>
            <a:normAutofit/>
          </a:bodyPr>
          <a:lstStyle/>
          <a:p>
            <a:r>
              <a:rPr lang="en-US" altLang="zh-CN" sz="2000" dirty="0"/>
              <a:t>public int </a:t>
            </a:r>
            <a:r>
              <a:rPr lang="en-US" altLang="zh-CN" sz="2000" dirty="0" err="1"/>
              <a:t>indexOf</a:t>
            </a:r>
            <a:r>
              <a:rPr lang="en-US" altLang="zh-CN" sz="2000" dirty="0"/>
              <a:t>(int </a:t>
            </a:r>
            <a:r>
              <a:rPr lang="en-US" altLang="zh-CN" sz="2000" dirty="0" err="1"/>
              <a:t>ch</a:t>
            </a:r>
            <a:r>
              <a:rPr lang="en-US" altLang="zh-CN" sz="2000" dirty="0"/>
              <a:t>)</a:t>
            </a:r>
            <a:endParaRPr lang="zh-CN" altLang="zh-CN" sz="2000" dirty="0"/>
          </a:p>
          <a:p>
            <a:r>
              <a:rPr lang="en-US" altLang="zh-CN" sz="2000" dirty="0"/>
              <a:t>public int </a:t>
            </a:r>
            <a:r>
              <a:rPr lang="en-US" altLang="zh-CN" sz="2000" dirty="0" err="1"/>
              <a:t>indexOf</a:t>
            </a:r>
            <a:r>
              <a:rPr lang="en-US" altLang="zh-CN" sz="2000" dirty="0"/>
              <a:t>(int </a:t>
            </a:r>
            <a:r>
              <a:rPr lang="en-US" altLang="zh-CN" sz="2000" dirty="0" err="1"/>
              <a:t>ch,int</a:t>
            </a:r>
            <a:r>
              <a:rPr lang="en-US" altLang="zh-CN" sz="2000" dirty="0"/>
              <a:t> </a:t>
            </a:r>
            <a:r>
              <a:rPr lang="en-US" altLang="zh-CN" sz="2000" dirty="0" err="1"/>
              <a:t>fromIndex</a:t>
            </a:r>
            <a:r>
              <a:rPr lang="en-US" altLang="zh-CN" sz="2000" dirty="0"/>
              <a:t>)</a:t>
            </a:r>
            <a:endParaRPr lang="zh-CN" altLang="zh-CN" sz="2000" dirty="0"/>
          </a:p>
          <a:p>
            <a:r>
              <a:rPr lang="en-US" altLang="zh-CN" sz="2000" dirty="0"/>
              <a:t>public int </a:t>
            </a:r>
            <a:r>
              <a:rPr lang="en-US" altLang="zh-CN" sz="2000" dirty="0" err="1"/>
              <a:t>indexOf</a:t>
            </a:r>
            <a:r>
              <a:rPr lang="en-US" altLang="zh-CN" sz="2000" dirty="0"/>
              <a:t>(String </a:t>
            </a:r>
            <a:r>
              <a:rPr lang="en-US" altLang="zh-CN" sz="2000" dirty="0" err="1"/>
              <a:t>str</a:t>
            </a:r>
            <a:r>
              <a:rPr lang="en-US" altLang="zh-CN" sz="2000" dirty="0"/>
              <a:t>)</a:t>
            </a:r>
            <a:endParaRPr lang="zh-CN" altLang="zh-CN" sz="2000" dirty="0"/>
          </a:p>
          <a:p>
            <a:r>
              <a:rPr lang="en-US" altLang="zh-CN" sz="2000" dirty="0"/>
              <a:t>public int </a:t>
            </a:r>
            <a:r>
              <a:rPr lang="en-US" altLang="zh-CN" sz="2000" dirty="0" err="1"/>
              <a:t>indexOf</a:t>
            </a:r>
            <a:r>
              <a:rPr lang="en-US" altLang="zh-CN" sz="2000" dirty="0"/>
              <a:t>(String </a:t>
            </a:r>
            <a:r>
              <a:rPr lang="en-US" altLang="zh-CN" sz="2000" dirty="0" err="1"/>
              <a:t>str,int</a:t>
            </a:r>
            <a:r>
              <a:rPr lang="en-US" altLang="zh-CN" sz="2000" dirty="0"/>
              <a:t> </a:t>
            </a:r>
            <a:r>
              <a:rPr lang="en-US" altLang="zh-CN" sz="2000" dirty="0" err="1"/>
              <a:t>fromIndex</a:t>
            </a:r>
            <a:r>
              <a:rPr lang="en-US" altLang="zh-CN" sz="2000" dirty="0"/>
              <a:t>)</a:t>
            </a:r>
            <a:endParaRPr lang="zh-CN" altLang="zh-CN" sz="2000" dirty="0"/>
          </a:p>
          <a:p>
            <a:r>
              <a:rPr lang="zh-CN" altLang="zh-CN" sz="2000" dirty="0"/>
              <a:t>如果没有检索到</a:t>
            </a:r>
            <a:r>
              <a:rPr lang="zh-CN" altLang="zh-CN" sz="2000" dirty="0" smtClean="0"/>
              <a:t>字符或</a:t>
            </a:r>
            <a:r>
              <a:rPr lang="zh-CN" altLang="zh-CN" sz="2000" dirty="0"/>
              <a:t>字符串</a:t>
            </a:r>
            <a:r>
              <a:rPr lang="en-US" altLang="zh-CN" sz="2000" dirty="0"/>
              <a:t>,</a:t>
            </a:r>
            <a:r>
              <a:rPr lang="zh-CN" altLang="zh-CN" sz="2000" dirty="0"/>
              <a:t>返回值是</a:t>
            </a:r>
            <a:r>
              <a:rPr lang="en-US" altLang="zh-CN" sz="2000" dirty="0"/>
              <a:t>-1</a:t>
            </a:r>
            <a:r>
              <a:rPr lang="zh-CN" altLang="zh-CN" sz="2000" dirty="0" smtClean="0"/>
              <a:t>。</a:t>
            </a:r>
            <a:endParaRPr lang="en-US" altLang="zh-CN" sz="2000" dirty="0" smtClean="0"/>
          </a:p>
          <a:p>
            <a:pPr marL="0" indent="0">
              <a:buNone/>
            </a:pPr>
            <a:r>
              <a:rPr lang="en-US" altLang="zh-CN" sz="2000" dirty="0" smtClean="0"/>
              <a:t>     String  </a:t>
            </a:r>
            <a:r>
              <a:rPr lang="en-US" altLang="zh-CN" sz="2000" dirty="0" err="1" smtClean="0"/>
              <a:t>strSource</a:t>
            </a:r>
            <a:r>
              <a:rPr lang="en-US" altLang="zh-CN" sz="2000" dirty="0" smtClean="0"/>
              <a:t>=“I love Java”;</a:t>
            </a:r>
          </a:p>
          <a:p>
            <a:pPr marL="0" indent="0">
              <a:buNone/>
            </a:pPr>
            <a:r>
              <a:rPr lang="en-US" altLang="zh-CN" sz="2000" dirty="0"/>
              <a:t> </a:t>
            </a:r>
            <a:r>
              <a:rPr lang="en-US" altLang="zh-CN" sz="2000" dirty="0" smtClean="0"/>
              <a:t>     </a:t>
            </a:r>
            <a:r>
              <a:rPr lang="en-US" altLang="zh-CN" sz="2000" dirty="0" err="1" smtClean="0"/>
              <a:t>int</a:t>
            </a:r>
            <a:r>
              <a:rPr lang="en-US" altLang="zh-CN" sz="2000" dirty="0" smtClean="0"/>
              <a:t> </a:t>
            </a:r>
            <a:r>
              <a:rPr lang="en-US" altLang="zh-CN" sz="2000" dirty="0" err="1" smtClean="0"/>
              <a:t>nPosition</a:t>
            </a:r>
            <a:r>
              <a:rPr lang="en-US" altLang="zh-CN" sz="2000" dirty="0" smtClean="0"/>
              <a:t>;</a:t>
            </a:r>
          </a:p>
          <a:p>
            <a:pPr marL="0" indent="0">
              <a:buNone/>
            </a:pPr>
            <a:r>
              <a:rPr lang="en-US" altLang="zh-CN" sz="2000" dirty="0"/>
              <a:t> </a:t>
            </a:r>
            <a:r>
              <a:rPr lang="en-US" altLang="zh-CN" sz="2000" dirty="0" smtClean="0"/>
              <a:t>     </a:t>
            </a:r>
            <a:r>
              <a:rPr lang="en-US" altLang="zh-CN" sz="2000" dirty="0" err="1" smtClean="0"/>
              <a:t>nPosition</a:t>
            </a:r>
            <a:r>
              <a:rPr lang="en-US" altLang="zh-CN" sz="2000" dirty="0" smtClean="0"/>
              <a:t>=</a:t>
            </a:r>
            <a:r>
              <a:rPr lang="en-US" altLang="zh-CN" sz="2000" dirty="0" err="1" smtClean="0"/>
              <a:t>strSource.indexOf</a:t>
            </a:r>
            <a:r>
              <a:rPr lang="en-US" altLang="zh-CN" sz="2000" dirty="0" smtClean="0"/>
              <a:t>(‘v’);     //4</a:t>
            </a:r>
          </a:p>
          <a:p>
            <a:pPr marL="0" indent="0">
              <a:buNone/>
            </a:pPr>
            <a:r>
              <a:rPr lang="en-US" altLang="zh-CN" sz="2000" dirty="0" smtClean="0"/>
              <a:t>      </a:t>
            </a:r>
            <a:r>
              <a:rPr lang="en-US" altLang="zh-CN" sz="2000" dirty="0" err="1" smtClean="0"/>
              <a:t>nPosition</a:t>
            </a:r>
            <a:r>
              <a:rPr lang="en-US" altLang="zh-CN" sz="2000" dirty="0" smtClean="0"/>
              <a:t>=</a:t>
            </a:r>
            <a:r>
              <a:rPr lang="en-US" altLang="zh-CN" sz="2000" dirty="0" err="1" smtClean="0"/>
              <a:t>strSource.indexOf</a:t>
            </a:r>
            <a:r>
              <a:rPr lang="en-US" altLang="zh-CN" sz="2000" dirty="0" smtClean="0"/>
              <a:t>(‘a’,9);    //10</a:t>
            </a:r>
            <a:endParaRPr lang="en-US" altLang="zh-CN" sz="2000" dirty="0"/>
          </a:p>
          <a:p>
            <a:pPr marL="0" indent="0">
              <a:buNone/>
            </a:pPr>
            <a:r>
              <a:rPr lang="en-US" altLang="zh-CN" sz="2000" dirty="0"/>
              <a:t>      </a:t>
            </a:r>
            <a:r>
              <a:rPr lang="en-US" altLang="zh-CN" sz="2000" dirty="0" err="1" smtClean="0"/>
              <a:t>nPosition</a:t>
            </a:r>
            <a:r>
              <a:rPr lang="en-US" altLang="zh-CN" sz="2000" dirty="0" smtClean="0"/>
              <a:t>=</a:t>
            </a:r>
            <a:r>
              <a:rPr lang="en-US" altLang="zh-CN" sz="2000" dirty="0" err="1" smtClean="0"/>
              <a:t>strSource.indexOf</a:t>
            </a:r>
            <a:r>
              <a:rPr lang="en-US" altLang="zh-CN" sz="2000" dirty="0" smtClean="0"/>
              <a:t>(”love”);    //2</a:t>
            </a:r>
          </a:p>
          <a:p>
            <a:pPr marL="0" indent="0">
              <a:buNone/>
            </a:pPr>
            <a:r>
              <a:rPr lang="en-US" altLang="zh-CN" sz="2000" dirty="0"/>
              <a:t> </a:t>
            </a:r>
            <a:r>
              <a:rPr lang="en-US" altLang="zh-CN" sz="2000" dirty="0" smtClean="0"/>
              <a:t>     </a:t>
            </a:r>
            <a:r>
              <a:rPr lang="en-US" altLang="zh-CN" sz="2000" dirty="0" err="1"/>
              <a:t>nPosition</a:t>
            </a:r>
            <a:r>
              <a:rPr lang="en-US" altLang="zh-CN" sz="2000" dirty="0"/>
              <a:t>=</a:t>
            </a:r>
            <a:r>
              <a:rPr lang="en-US" altLang="zh-CN" sz="2000" dirty="0" err="1"/>
              <a:t>strSource.indexOf</a:t>
            </a:r>
            <a:r>
              <a:rPr lang="en-US" altLang="zh-CN" sz="2000" dirty="0" smtClean="0"/>
              <a:t>(“love”,0);   //2</a:t>
            </a:r>
            <a:endParaRPr lang="en-US" altLang="zh-CN" sz="2000" dirty="0"/>
          </a:p>
          <a:p>
            <a:pPr marL="0" indent="0">
              <a:buNone/>
            </a:pPr>
            <a:endParaRPr lang="en-US" altLang="zh-CN" sz="2000" dirty="0"/>
          </a:p>
          <a:p>
            <a:pPr marL="0" indent="0">
              <a:buNone/>
            </a:pPr>
            <a:endParaRPr lang="en-US" altLang="zh-CN" sz="20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r>
              <a:rPr lang="en-US" altLang="zh-CN" smtClean="0"/>
              <a:t>P</a:t>
            </a:r>
            <a:fld id="{62DCC93C-90AC-48A1-9D9E-CBAB17A91522}" type="slidenum">
              <a:rPr lang="zh-CN" altLang="en-US" smtClean="0"/>
              <a:pPr/>
              <a:t>9</a:t>
            </a:fld>
            <a:endParaRPr lang="zh-CN" altLang="en-US" dirty="0"/>
          </a:p>
        </p:txBody>
      </p:sp>
      <p:sp>
        <p:nvSpPr>
          <p:cNvPr id="3" name="矩形 2"/>
          <p:cNvSpPr/>
          <p:nvPr/>
        </p:nvSpPr>
        <p:spPr>
          <a:xfrm>
            <a:off x="468312" y="620688"/>
            <a:ext cx="8064127" cy="5262979"/>
          </a:xfrm>
          <a:prstGeom prst="rect">
            <a:avLst/>
          </a:prstGeom>
        </p:spPr>
        <p:txBody>
          <a:bodyPr wrap="square">
            <a:spAutoFit/>
          </a:bodyPr>
          <a:lstStyle/>
          <a:p>
            <a:r>
              <a:rPr lang="da-DK" altLang="zh-CN" sz="2400" dirty="0">
                <a:latin typeface="Times New Roman" panose="02020603050405020304" pitchFamily="18" charset="0"/>
                <a:cs typeface="Times New Roman" panose="02020603050405020304" pitchFamily="18" charset="0"/>
              </a:rPr>
              <a:t>public int lastIndexOf(int ch)</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public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lastIndexOf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ch,int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fromlndex</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public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lastIndexOf</a:t>
            </a:r>
            <a:r>
              <a:rPr lang="en-US" altLang="zh-CN" sz="2400" dirty="0">
                <a:latin typeface="Times New Roman" panose="02020603050405020304" pitchFamily="18" charset="0"/>
                <a:cs typeface="Times New Roman" panose="02020603050405020304" pitchFamily="18" charset="0"/>
              </a:rPr>
              <a:t>(String </a:t>
            </a:r>
            <a:r>
              <a:rPr lang="en-US" altLang="zh-CN" sz="2400" dirty="0" err="1">
                <a:latin typeface="Times New Roman" panose="02020603050405020304" pitchFamily="18" charset="0"/>
                <a:cs typeface="Times New Roman" panose="02020603050405020304" pitchFamily="18" charset="0"/>
              </a:rPr>
              <a:t>str</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public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lastIndexOf</a:t>
            </a:r>
            <a:r>
              <a:rPr lang="en-US" altLang="zh-CN" sz="2400" dirty="0">
                <a:latin typeface="Times New Roman" panose="02020603050405020304" pitchFamily="18" charset="0"/>
                <a:cs typeface="Times New Roman" panose="02020603050405020304" pitchFamily="18" charset="0"/>
              </a:rPr>
              <a:t>(String </a:t>
            </a:r>
            <a:r>
              <a:rPr lang="en-US" altLang="zh-CN" sz="2400" dirty="0" err="1">
                <a:latin typeface="Times New Roman" panose="02020603050405020304" pitchFamily="18" charset="0"/>
                <a:cs typeface="Times New Roman" panose="02020603050405020304" pitchFamily="18" charset="0"/>
              </a:rPr>
              <a:t>str,int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fromIndex</a:t>
            </a:r>
            <a:r>
              <a:rPr lang="en-US"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endParaRPr lang="en-US" altLang="zh-CN" sz="2400" dirty="0" smtClean="0">
              <a:latin typeface="Times New Roman" panose="02020603050405020304" pitchFamily="18" charset="0"/>
              <a:cs typeface="Times New Roman" panose="02020603050405020304" pitchFamily="18" charset="0"/>
            </a:endParaRPr>
          </a:p>
          <a:p>
            <a:r>
              <a:rPr lang="zh-CN" altLang="zh-CN" sz="2400" dirty="0" smtClean="0">
                <a:latin typeface="Times New Roman" panose="02020603050405020304" pitchFamily="18" charset="0"/>
                <a:cs typeface="Times New Roman" panose="02020603050405020304" pitchFamily="18" charset="0"/>
              </a:rPr>
              <a:t>定位</a:t>
            </a:r>
            <a:r>
              <a:rPr lang="zh-CN" altLang="zh-CN" sz="2400" dirty="0">
                <a:latin typeface="Times New Roman" panose="02020603050405020304" pitchFamily="18" charset="0"/>
                <a:cs typeface="Times New Roman" panose="02020603050405020304" pitchFamily="18" charset="0"/>
              </a:rPr>
              <a:t>指定的字符和字符串最后出现的位置，这些方法从后向前</a:t>
            </a:r>
            <a:r>
              <a:rPr lang="zh-CN" altLang="zh-CN" sz="2400" dirty="0" smtClean="0">
                <a:latin typeface="Times New Roman" panose="02020603050405020304" pitchFamily="18" charset="0"/>
                <a:cs typeface="Times New Roman" panose="02020603050405020304" pitchFamily="18" charset="0"/>
              </a:rPr>
              <a:t>搜索</a:t>
            </a:r>
            <a:endParaRPr lang="en-US" altLang="zh-CN" sz="2400" dirty="0" smtClean="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     String  </a:t>
            </a:r>
            <a:r>
              <a:rPr lang="en-US" altLang="zh-CN" sz="2400" dirty="0" err="1">
                <a:latin typeface="Times New Roman" panose="02020603050405020304" pitchFamily="18" charset="0"/>
                <a:cs typeface="Times New Roman" panose="02020603050405020304" pitchFamily="18" charset="0"/>
              </a:rPr>
              <a:t>strSource</a:t>
            </a:r>
            <a:r>
              <a:rPr lang="en-US" altLang="zh-CN" sz="2400" dirty="0">
                <a:latin typeface="Times New Roman" panose="02020603050405020304" pitchFamily="18" charset="0"/>
                <a:cs typeface="Times New Roman" panose="02020603050405020304" pitchFamily="18" charset="0"/>
              </a:rPr>
              <a:t>=“I love Java”;</a:t>
            </a: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nPosition</a:t>
            </a:r>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nPosition</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strSource.lastIndexOf</a:t>
            </a:r>
            <a:r>
              <a:rPr lang="en-US" altLang="zh-CN" sz="2400" dirty="0">
                <a:latin typeface="Times New Roman" panose="02020603050405020304" pitchFamily="18" charset="0"/>
                <a:cs typeface="Times New Roman" panose="02020603050405020304" pitchFamily="18" charset="0"/>
              </a:rPr>
              <a:t>(‘v’);     </a:t>
            </a:r>
            <a:r>
              <a:rPr lang="en-US" altLang="zh-CN" sz="2400" dirty="0" smtClean="0">
                <a:latin typeface="Times New Roman" panose="02020603050405020304" pitchFamily="18" charset="0"/>
                <a:cs typeface="Times New Roman" panose="02020603050405020304" pitchFamily="18" charset="0"/>
              </a:rPr>
              <a:t>//9</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nPosition</a:t>
            </a:r>
            <a:r>
              <a:rPr lang="en-US" altLang="zh-CN" sz="2400" dirty="0" smtClean="0">
                <a:latin typeface="Times New Roman" panose="02020603050405020304" pitchFamily="18" charset="0"/>
                <a:cs typeface="Times New Roman" panose="02020603050405020304" pitchFamily="18" charset="0"/>
              </a:rPr>
              <a:t>=</a:t>
            </a:r>
            <a:r>
              <a:rPr lang="en-US" altLang="zh-CN" sz="2400" dirty="0" err="1" smtClean="0">
                <a:latin typeface="Times New Roman" panose="02020603050405020304" pitchFamily="18" charset="0"/>
                <a:cs typeface="Times New Roman" panose="02020603050405020304" pitchFamily="18" charset="0"/>
              </a:rPr>
              <a:t>strSource.lastIndexOf</a:t>
            </a:r>
            <a:r>
              <a:rPr lang="en-US" altLang="zh-CN" sz="2400" dirty="0">
                <a:latin typeface="Times New Roman" panose="02020603050405020304" pitchFamily="18" charset="0"/>
                <a:cs typeface="Times New Roman" panose="02020603050405020304" pitchFamily="18" charset="0"/>
              </a:rPr>
              <a:t>(‘a’,9);    </a:t>
            </a:r>
            <a:r>
              <a:rPr lang="en-US" altLang="zh-CN" sz="2400" dirty="0" smtClean="0">
                <a:latin typeface="Times New Roman" panose="02020603050405020304" pitchFamily="18" charset="0"/>
                <a:cs typeface="Times New Roman" panose="02020603050405020304" pitchFamily="18" charset="0"/>
              </a:rPr>
              <a:t>//8</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196789"/>
      </p:ext>
    </p:extLst>
  </p:cSld>
  <p:clrMapOvr>
    <a:masterClrMapping/>
  </p:clrMapOvr>
  <p:timing>
    <p:tnLst>
      <p:par>
        <p:cTn id="1" dur="indefinite" restart="never" nodeType="tmRoot"/>
      </p:par>
    </p:tnLst>
  </p:timing>
</p:sld>
</file>

<file path=ppt/theme/theme1.xml><?xml version="1.0" encoding="utf-8"?>
<a:theme xmlns:a="http://schemas.openxmlformats.org/drawingml/2006/main" name="由Nordri®（www.nordridesign.com ） 设计提供">
  <a:themeElements>
    <a:clrScheme name="自定义 56">
      <a:dk1>
        <a:sysClr val="windowText" lastClr="000000"/>
      </a:dk1>
      <a:lt1>
        <a:sysClr val="window" lastClr="FFFFFF"/>
      </a:lt1>
      <a:dk2>
        <a:srgbClr val="595959"/>
      </a:dk2>
      <a:lt2>
        <a:srgbClr val="D8D8D8"/>
      </a:lt2>
      <a:accent1>
        <a:srgbClr val="FFC000"/>
      </a:accent1>
      <a:accent2>
        <a:srgbClr val="6DAA2D"/>
      </a:accent2>
      <a:accent3>
        <a:srgbClr val="5F5F5F"/>
      </a:accent3>
      <a:accent4>
        <a:srgbClr val="777777"/>
      </a:accent4>
      <a:accent5>
        <a:srgbClr val="B2B2B2"/>
      </a:accent5>
      <a:accent6>
        <a:srgbClr val="DDDDDD"/>
      </a:accent6>
      <a:hlink>
        <a:srgbClr val="0070C0"/>
      </a:hlink>
      <a:folHlink>
        <a:srgbClr val="7030A0"/>
      </a:folHlink>
    </a:clrScheme>
    <a:fontScheme name="Nordri开发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1910E"/>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40" tIns="45720" rIns="91440" bIns="45720" numCol="1" anchor="t" anchorCtr="0" compatLnSpc="1">
        <a:prstTxWarp prst="textNoShape">
          <a:avLst/>
        </a:prstTxWarp>
      </a:bodyPr>
      <a:lstStyle>
        <a:defPPr>
          <a:defRPr/>
        </a:defPPr>
      </a:lstStyle>
    </a:spDef>
    <a:txDef>
      <a:spPr>
        <a:noFill/>
      </a:spPr>
      <a:bodyPr wrap="none" rtlCol="0">
        <a:spAutoFit/>
      </a:bodyPr>
      <a:lstStyle>
        <a:defPPr>
          <a:lnSpc>
            <a:spcPct val="120000"/>
          </a:lnSpc>
          <a:defRPr sz="1600" dirty="0" err="1" smtClean="0">
            <a:solidFill>
              <a:prstClr val="black"/>
            </a:solidFill>
            <a:latin typeface="Arial" pitchFamily="34" charset="0"/>
            <a:ea typeface="微软雅黑" pitchFamily="34" charset="-122"/>
            <a:cs typeface="Arial" pitchFamily="34" charset="0"/>
          </a:defRPr>
        </a:defPPr>
      </a:lstStyle>
    </a:txDef>
  </a:objectDefaults>
  <a:extraClrSchemeLst/>
  <a:extLst>
    <a:ext uri="{05A4C25C-085E-4340-85A3-A5531E510DB2}">
      <thm15:themeFamily xmlns:thm15="http://schemas.microsoft.com/office/thememl/2012/main" name="第三章.pptx" id="{8C67D81B-87C1-434B-97F4-C3D73C5F638C}" vid="{A371E744-CEF5-4700-BC8C-05A3C23014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第三章</Template>
  <TotalTime>1625</TotalTime>
  <Words>3362</Words>
  <Application>Microsoft Office PowerPoint</Application>
  <PresentationFormat>全屏显示(4:3)</PresentationFormat>
  <Paragraphs>460</Paragraphs>
  <Slides>58</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58</vt:i4>
      </vt:variant>
    </vt:vector>
  </HeadingPairs>
  <TitlesOfParts>
    <vt:vector size="72" baseType="lpstr">
      <vt:lpstr>Calibri</vt:lpstr>
      <vt:lpstr>DejaVu Serif</vt:lpstr>
      <vt:lpstr>Source Code Pro</vt:lpstr>
      <vt:lpstr>方正正大黑简体</vt:lpstr>
      <vt:lpstr>仿宋</vt:lpstr>
      <vt:lpstr>楷体</vt:lpstr>
      <vt:lpstr>宋体</vt:lpstr>
      <vt:lpstr>Microsoft YaHei</vt:lpstr>
      <vt:lpstr>Microsoft YaHei</vt:lpstr>
      <vt:lpstr>幼圆</vt:lpstr>
      <vt:lpstr>Arial</vt:lpstr>
      <vt:lpstr>Times New Roman</vt:lpstr>
      <vt:lpstr>Wingdings</vt:lpstr>
      <vt:lpstr>由Nordri®（www.nordridesign.com ） 设计提供</vt:lpstr>
      <vt:lpstr>Java程序设计</vt:lpstr>
      <vt:lpstr>PowerPoint 演示文稿</vt:lpstr>
      <vt:lpstr>6.1 简介</vt:lpstr>
      <vt:lpstr>6.2 字符串类</vt:lpstr>
      <vt:lpstr>String类的常用方法</vt:lpstr>
      <vt:lpstr>字符串比较示例</vt:lpstr>
      <vt:lpstr>如何对中文字符串进行排序</vt:lpstr>
      <vt:lpstr>字符串检索</vt:lpstr>
      <vt:lpstr>PowerPoint 演示文稿</vt:lpstr>
      <vt:lpstr>字符串的截取和替换</vt:lpstr>
      <vt:lpstr>StringBuffer类</vt:lpstr>
      <vt:lpstr>PowerPoint 演示文稿</vt:lpstr>
      <vt:lpstr>正则表达式</vt:lpstr>
      <vt:lpstr>正则表达式示例</vt:lpstr>
      <vt:lpstr>正则表达式的特殊字符</vt:lpstr>
      <vt:lpstr>正则表达式的字符类</vt:lpstr>
      <vt:lpstr>正则表达式示例：判断手机号码</vt:lpstr>
      <vt:lpstr>实用案例1</vt:lpstr>
      <vt:lpstr>6.3 数据类型包装器类</vt:lpstr>
      <vt:lpstr>包装类的函数</vt:lpstr>
      <vt:lpstr>实用案例2：</vt:lpstr>
      <vt:lpstr>PowerPoint 演示文稿</vt:lpstr>
      <vt:lpstr>PowerPoint 演示文稿</vt:lpstr>
      <vt:lpstr>对数字进行格式化</vt:lpstr>
      <vt:lpstr>PowerPoint 演示文稿</vt:lpstr>
      <vt:lpstr>6.4 System类和Runtime类</vt:lpstr>
      <vt:lpstr>PowerPoint 演示文稿</vt:lpstr>
      <vt:lpstr>复制数组</vt:lpstr>
      <vt:lpstr>内存管理 </vt:lpstr>
      <vt:lpstr>实用案例3：调用Java外部程序</vt:lpstr>
      <vt:lpstr>6.5 Math和Random类</vt:lpstr>
      <vt:lpstr>Random</vt:lpstr>
      <vt:lpstr>实用案例4：</vt:lpstr>
      <vt:lpstr>6.6 日期时间实用工具类</vt:lpstr>
      <vt:lpstr>Calendar（日历）</vt:lpstr>
      <vt:lpstr>Calendar主要函数</vt:lpstr>
      <vt:lpstr>Calendar类的使用</vt:lpstr>
      <vt:lpstr>实用案例5：日期的格式化</vt:lpstr>
      <vt:lpstr>6.7 Java集合类</vt:lpstr>
      <vt:lpstr>Collection接口</vt:lpstr>
      <vt:lpstr>实现List接口的类</vt:lpstr>
      <vt:lpstr>ArrayList类</vt:lpstr>
      <vt:lpstr>实现Set接口的类</vt:lpstr>
      <vt:lpstr>HashSet类和TreeSet类</vt:lpstr>
      <vt:lpstr>Set的使用</vt:lpstr>
      <vt:lpstr>通过迭代接口访问集合类</vt:lpstr>
      <vt:lpstr>Iterator接口的使用</vt:lpstr>
      <vt:lpstr>对集合使用泛型</vt:lpstr>
      <vt:lpstr>映射接口（Map）</vt:lpstr>
      <vt:lpstr>Map接口</vt:lpstr>
      <vt:lpstr>实现Map接口的类</vt:lpstr>
      <vt:lpstr>HashMap的使用</vt:lpstr>
      <vt:lpstr>TreeMap 类</vt:lpstr>
      <vt:lpstr>补充：集合</vt:lpstr>
      <vt:lpstr>比较器Comparator接口</vt:lpstr>
      <vt:lpstr>集合工具Collections</vt:lpstr>
      <vt:lpstr>集合和数组的转换</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Java程序设计</dc:title>
  <dc:subject>PPT模板/图示</dc:subject>
  <dc:creator>yangrl</dc:creator>
  <dc:description>Nordri® _x000d_
专注于有效的信息传递设计_x000d_
www.nordridesign.com</dc:description>
  <cp:lastModifiedBy>2012dnd.com</cp:lastModifiedBy>
  <cp:revision>326</cp:revision>
  <dcterms:created xsi:type="dcterms:W3CDTF">2017-02-24T08:26:47Z</dcterms:created>
  <dcterms:modified xsi:type="dcterms:W3CDTF">2020-09-25T05:09:04Z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280499</vt:lpwstr>
  </property>
  <property fmtid="{D5CDD505-2E9C-101B-9397-08002B2CF9AE}" pid="3" name="NXPowerLiteSettings">
    <vt:lpwstr>F7000400038000</vt:lpwstr>
  </property>
  <property fmtid="{D5CDD505-2E9C-101B-9397-08002B2CF9AE}" pid="4" name="NXPowerLiteVersion">
    <vt:lpwstr>D5.0.6</vt:lpwstr>
  </property>
</Properties>
</file>